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Lst>
  <p:notesMasterIdLst>
    <p:notesMasterId r:id="rId34"/>
  </p:notesMasterIdLst>
  <p:sldIdLst>
    <p:sldId id="256" r:id="rId2"/>
    <p:sldId id="259" r:id="rId3"/>
    <p:sldId id="263" r:id="rId4"/>
    <p:sldId id="344" r:id="rId5"/>
    <p:sldId id="345" r:id="rId6"/>
    <p:sldId id="363" r:id="rId7"/>
    <p:sldId id="366" r:id="rId8"/>
    <p:sldId id="367" r:id="rId9"/>
    <p:sldId id="271" r:id="rId10"/>
    <p:sldId id="348" r:id="rId11"/>
    <p:sldId id="346" r:id="rId12"/>
    <p:sldId id="371" r:id="rId13"/>
    <p:sldId id="375" r:id="rId14"/>
    <p:sldId id="376" r:id="rId15"/>
    <p:sldId id="368" r:id="rId16"/>
    <p:sldId id="372" r:id="rId17"/>
    <p:sldId id="377" r:id="rId18"/>
    <p:sldId id="382" r:id="rId19"/>
    <p:sldId id="378" r:id="rId20"/>
    <p:sldId id="361" r:id="rId21"/>
    <p:sldId id="380" r:id="rId22"/>
    <p:sldId id="369" r:id="rId23"/>
    <p:sldId id="278" r:id="rId24"/>
    <p:sldId id="352" r:id="rId25"/>
    <p:sldId id="353" r:id="rId26"/>
    <p:sldId id="354" r:id="rId27"/>
    <p:sldId id="356" r:id="rId28"/>
    <p:sldId id="357" r:id="rId29"/>
    <p:sldId id="285" r:id="rId30"/>
    <p:sldId id="364" r:id="rId31"/>
    <p:sldId id="290" r:id="rId32"/>
    <p:sldId id="381" r:id="rId33"/>
  </p:sldIdLst>
  <p:sldSz cx="9144000" cy="5143500" type="screen16x9"/>
  <p:notesSz cx="6858000" cy="9144000"/>
  <p:embeddedFontLst>
    <p:embeddedFont>
      <p:font typeface="Open Sans Light" panose="02020500000000000000" charset="0"/>
      <p:regular r:id="rId35"/>
      <p:bold r:id="rId36"/>
      <p:italic r:id="rId37"/>
      <p:boldItalic r:id="rId38"/>
    </p:embeddedFont>
    <p:embeddedFont>
      <p:font typeface="DM Serif Display" panose="02020500000000000000" charset="0"/>
      <p:regular r:id="rId39"/>
      <p:italic r:id="rId40"/>
    </p:embeddedFont>
    <p:embeddedFont>
      <p:font typeface="Fira Sans Extra Condensed Medium" panose="02020500000000000000" charset="0"/>
      <p:regular r:id="rId41"/>
      <p:bold r:id="rId42"/>
      <p:italic r:id="rId43"/>
      <p:boldItalic r:id="rId44"/>
    </p:embeddedFont>
    <p:embeddedFont>
      <p:font typeface="微軟正黑體" panose="020B0604030504040204" pitchFamily="34" charset="-12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0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9F9922-237F-4932-B9A4-2794E8B80784}">
  <a:tblStyle styleId="{1C9F9922-237F-4932-B9A4-2794E8B807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320" autoAdjust="0"/>
  </p:normalViewPr>
  <p:slideViewPr>
    <p:cSldViewPr snapToGrid="0">
      <p:cViewPr varScale="1">
        <p:scale>
          <a:sx n="116" d="100"/>
          <a:sy n="116" d="100"/>
        </p:scale>
        <p:origin x="518"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1194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195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TW" altLang="zh-TW" sz="1100" b="0" i="0" u="none" strike="noStrike" cap="none" dirty="0" smtClean="0">
                <a:solidFill>
                  <a:srgbClr val="000000"/>
                </a:solidFill>
                <a:effectLst/>
                <a:latin typeface="Arial"/>
                <a:ea typeface="Arial"/>
                <a:cs typeface="Arial"/>
                <a:sym typeface="Arial"/>
              </a:rPr>
              <a:t>動機</a:t>
            </a:r>
            <a:r>
              <a:rPr lang="en-US" altLang="zh-TW" sz="1100" b="0" i="0" u="none" strike="noStrike" cap="none" dirty="0" smtClean="0">
                <a:solidFill>
                  <a:srgbClr val="000000"/>
                </a:solidFill>
                <a:effectLst/>
                <a:latin typeface="Arial"/>
                <a:ea typeface="Arial"/>
                <a:cs typeface="Arial"/>
                <a:sym typeface="Arial"/>
              </a:rPr>
              <a:t>:</a:t>
            </a:r>
            <a:r>
              <a:rPr lang="en-US" altLang="zh-TW" sz="1100" b="1" i="0" u="none" strike="noStrike" cap="none" dirty="0" smtClean="0">
                <a:solidFill>
                  <a:srgbClr val="000000"/>
                </a:solidFill>
                <a:effectLst/>
                <a:latin typeface="Arial"/>
                <a:ea typeface="Arial"/>
                <a:cs typeface="Arial"/>
                <a:sym typeface="Arial"/>
              </a:rPr>
              <a:t>2008</a:t>
            </a:r>
            <a:r>
              <a:rPr lang="zh-TW" altLang="zh-TW" sz="1100" b="1" i="0" u="none" strike="noStrike" cap="none" dirty="0" smtClean="0">
                <a:solidFill>
                  <a:srgbClr val="000000"/>
                </a:solidFill>
                <a:effectLst/>
                <a:latin typeface="Arial"/>
                <a:ea typeface="Arial"/>
                <a:cs typeface="Arial"/>
                <a:sym typeface="Arial"/>
              </a:rPr>
              <a:t>年金融海嘯</a:t>
            </a:r>
            <a:endParaRPr lang="zh-TW" altLang="zh-TW" sz="1100" b="0" i="0" u="none" strike="noStrike" cap="none" dirty="0" smtClean="0">
              <a:solidFill>
                <a:srgbClr val="000000"/>
              </a:solidFill>
              <a:effectLst/>
              <a:latin typeface="Arial"/>
              <a:ea typeface="Arial"/>
              <a:cs typeface="Arial"/>
              <a:sym typeface="Arial"/>
            </a:endParaRPr>
          </a:p>
          <a:p>
            <a:r>
              <a:rPr lang="zh-TW" altLang="zh-TW" sz="1100" b="1" i="0" u="none" strike="noStrike" cap="none" dirty="0" smtClean="0">
                <a:solidFill>
                  <a:srgbClr val="000000"/>
                </a:solidFill>
                <a:effectLst/>
                <a:latin typeface="Arial"/>
                <a:ea typeface="Arial"/>
                <a:cs typeface="Arial"/>
                <a:sym typeface="Arial"/>
              </a:rPr>
              <a:t>原因</a:t>
            </a:r>
            <a:endParaRPr lang="zh-TW" altLang="zh-TW" sz="1100" b="0" i="0" u="none" strike="noStrike" cap="none" dirty="0" smtClean="0">
              <a:solidFill>
                <a:srgbClr val="000000"/>
              </a:solidFill>
              <a:effectLst/>
              <a:latin typeface="Arial"/>
              <a:ea typeface="Arial"/>
              <a:cs typeface="Arial"/>
              <a:sym typeface="Arial"/>
            </a:endParaRPr>
          </a:p>
          <a:p>
            <a:r>
              <a:rPr lang="zh-TW" altLang="zh-TW" sz="1100" b="0" i="0" u="none" strike="noStrike" cap="none" dirty="0" smtClean="0">
                <a:solidFill>
                  <a:srgbClr val="000000"/>
                </a:solidFill>
                <a:effectLst/>
                <a:latin typeface="Arial"/>
                <a:ea typeface="Arial"/>
                <a:cs typeface="Arial"/>
                <a:sym typeface="Arial"/>
              </a:rPr>
              <a:t>金融資產證券化</a:t>
            </a:r>
          </a:p>
          <a:p>
            <a:r>
              <a:rPr lang="zh-TW" altLang="zh-TW" sz="1100" b="0" i="0" u="none" strike="noStrike" cap="none" dirty="0" smtClean="0">
                <a:solidFill>
                  <a:srgbClr val="000000"/>
                </a:solidFill>
                <a:effectLst/>
                <a:latin typeface="Arial"/>
                <a:ea typeface="Arial"/>
                <a:cs typeface="Arial"/>
                <a:sym typeface="Arial"/>
              </a:rPr>
              <a:t>評級機構造假</a:t>
            </a:r>
          </a:p>
          <a:p>
            <a:r>
              <a:rPr lang="zh-TW" altLang="zh-TW" sz="1100" b="0" i="0" u="none" strike="noStrike" cap="none" dirty="0" smtClean="0">
                <a:solidFill>
                  <a:srgbClr val="000000"/>
                </a:solidFill>
                <a:effectLst/>
                <a:latin typeface="Arial"/>
                <a:ea typeface="Arial"/>
                <a:cs typeface="Arial"/>
                <a:sym typeface="Arial"/>
              </a:rPr>
              <a:t>對房市過於樂觀</a:t>
            </a:r>
          </a:p>
          <a:p>
            <a:r>
              <a:rPr lang="zh-TW" altLang="zh-TW" sz="1100" b="0" i="0" u="none" strike="noStrike" cap="none" dirty="0" smtClean="0">
                <a:solidFill>
                  <a:srgbClr val="000000"/>
                </a:solidFill>
                <a:effectLst/>
                <a:latin typeface="Arial"/>
                <a:ea typeface="Arial"/>
                <a:cs typeface="Arial"/>
                <a:sym typeface="Arial"/>
              </a:rPr>
              <a:t>寬鬆的貸款政策</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14075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089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309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151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039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5023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1422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644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1588ae0e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1588ae0e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2228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6255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1889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1588ae0e4b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11588ae0e4b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7256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1739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794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857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311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11588ae0e4b_0_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11588ae0e4b_0_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588ae0e4b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1588ae0e4b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3026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1588ae0e4b_0_1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1588ae0e4b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11588ae0e4b_0_1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11588ae0e4b_0_1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446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7406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TW" altLang="zh-TW" sz="1100" b="0" i="0" u="none" strike="noStrike" cap="none" dirty="0" smtClean="0">
                <a:solidFill>
                  <a:srgbClr val="000000"/>
                </a:solidFill>
                <a:effectLst/>
                <a:latin typeface="Arial"/>
                <a:ea typeface="Arial"/>
                <a:cs typeface="Arial"/>
                <a:sym typeface="Arial"/>
              </a:rPr>
              <a:t>動機</a:t>
            </a:r>
            <a:r>
              <a:rPr lang="en-US" altLang="zh-TW" sz="1100" b="0" i="0" u="none" strike="noStrike" cap="none" dirty="0" smtClean="0">
                <a:solidFill>
                  <a:srgbClr val="000000"/>
                </a:solidFill>
                <a:effectLst/>
                <a:latin typeface="Arial"/>
                <a:ea typeface="Arial"/>
                <a:cs typeface="Arial"/>
                <a:sym typeface="Arial"/>
              </a:rPr>
              <a:t>:</a:t>
            </a:r>
            <a:r>
              <a:rPr lang="en-US" altLang="zh-TW" sz="1100" b="1" i="0" u="none" strike="noStrike" cap="none" dirty="0" smtClean="0">
                <a:solidFill>
                  <a:srgbClr val="000000"/>
                </a:solidFill>
                <a:effectLst/>
                <a:latin typeface="Arial"/>
                <a:ea typeface="Arial"/>
                <a:cs typeface="Arial"/>
                <a:sym typeface="Arial"/>
              </a:rPr>
              <a:t>2008</a:t>
            </a:r>
            <a:r>
              <a:rPr lang="zh-TW" altLang="zh-TW" sz="1100" b="1" i="0" u="none" strike="noStrike" cap="none" dirty="0" smtClean="0">
                <a:solidFill>
                  <a:srgbClr val="000000"/>
                </a:solidFill>
                <a:effectLst/>
                <a:latin typeface="Arial"/>
                <a:ea typeface="Arial"/>
                <a:cs typeface="Arial"/>
                <a:sym typeface="Arial"/>
              </a:rPr>
              <a:t>年金融海嘯</a:t>
            </a:r>
            <a:endParaRPr lang="zh-TW" altLang="zh-TW" sz="1100" b="0" i="0" u="none" strike="noStrike" cap="none" dirty="0" smtClean="0">
              <a:solidFill>
                <a:srgbClr val="000000"/>
              </a:solidFill>
              <a:effectLst/>
              <a:latin typeface="Arial"/>
              <a:ea typeface="Arial"/>
              <a:cs typeface="Arial"/>
              <a:sym typeface="Arial"/>
            </a:endParaRPr>
          </a:p>
          <a:p>
            <a:r>
              <a:rPr lang="zh-TW" altLang="zh-TW" sz="1100" b="1" i="0" u="none" strike="noStrike" cap="none" dirty="0" smtClean="0">
                <a:solidFill>
                  <a:srgbClr val="000000"/>
                </a:solidFill>
                <a:effectLst/>
                <a:latin typeface="Arial"/>
                <a:ea typeface="Arial"/>
                <a:cs typeface="Arial"/>
                <a:sym typeface="Arial"/>
              </a:rPr>
              <a:t>原因</a:t>
            </a:r>
            <a:endParaRPr lang="zh-TW" altLang="zh-TW" sz="1100" b="0" i="0" u="none" strike="noStrike" cap="none" dirty="0" smtClean="0">
              <a:solidFill>
                <a:srgbClr val="000000"/>
              </a:solidFill>
              <a:effectLst/>
              <a:latin typeface="Arial"/>
              <a:ea typeface="Arial"/>
              <a:cs typeface="Arial"/>
              <a:sym typeface="Arial"/>
            </a:endParaRPr>
          </a:p>
          <a:p>
            <a:r>
              <a:rPr lang="zh-TW" altLang="zh-TW" sz="1100" b="0" i="0" u="none" strike="noStrike" cap="none" dirty="0" smtClean="0">
                <a:solidFill>
                  <a:srgbClr val="000000"/>
                </a:solidFill>
                <a:effectLst/>
                <a:latin typeface="Arial"/>
                <a:ea typeface="Arial"/>
                <a:cs typeface="Arial"/>
                <a:sym typeface="Arial"/>
              </a:rPr>
              <a:t>金融資產證券化</a:t>
            </a:r>
          </a:p>
          <a:p>
            <a:r>
              <a:rPr lang="zh-TW" altLang="zh-TW" sz="1100" b="0" i="0" u="none" strike="noStrike" cap="none" dirty="0" smtClean="0">
                <a:solidFill>
                  <a:srgbClr val="000000"/>
                </a:solidFill>
                <a:effectLst/>
                <a:latin typeface="Arial"/>
                <a:ea typeface="Arial"/>
                <a:cs typeface="Arial"/>
                <a:sym typeface="Arial"/>
              </a:rPr>
              <a:t>評級機構造假</a:t>
            </a:r>
          </a:p>
          <a:p>
            <a:r>
              <a:rPr lang="zh-TW" altLang="zh-TW" sz="1100" b="0" i="0" u="none" strike="noStrike" cap="none" dirty="0" smtClean="0">
                <a:solidFill>
                  <a:srgbClr val="000000"/>
                </a:solidFill>
                <a:effectLst/>
                <a:latin typeface="Arial"/>
                <a:ea typeface="Arial"/>
                <a:cs typeface="Arial"/>
                <a:sym typeface="Arial"/>
              </a:rPr>
              <a:t>對房市過於樂觀</a:t>
            </a:r>
          </a:p>
          <a:p>
            <a:r>
              <a:rPr lang="zh-TW" altLang="zh-TW" sz="1100" b="0" i="0" u="none" strike="noStrike" cap="none" dirty="0" smtClean="0">
                <a:solidFill>
                  <a:srgbClr val="000000"/>
                </a:solidFill>
                <a:effectLst/>
                <a:latin typeface="Arial"/>
                <a:ea typeface="Arial"/>
                <a:cs typeface="Arial"/>
                <a:sym typeface="Arial"/>
              </a:rPr>
              <a:t>寬鬆的貸款政策</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0638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TW" altLang="zh-TW" sz="1100" b="0" i="0" u="none" strike="noStrike" cap="none" dirty="0" smtClean="0">
                <a:solidFill>
                  <a:srgbClr val="000000"/>
                </a:solidFill>
                <a:effectLst/>
                <a:latin typeface="Arial"/>
                <a:ea typeface="Arial"/>
                <a:cs typeface="Arial"/>
                <a:sym typeface="Arial"/>
              </a:rPr>
              <a:t>動機</a:t>
            </a:r>
            <a:r>
              <a:rPr lang="en-US" altLang="zh-TW" sz="1100" b="0" i="0" u="none" strike="noStrike" cap="none" dirty="0" smtClean="0">
                <a:solidFill>
                  <a:srgbClr val="000000"/>
                </a:solidFill>
                <a:effectLst/>
                <a:latin typeface="Arial"/>
                <a:ea typeface="Arial"/>
                <a:cs typeface="Arial"/>
                <a:sym typeface="Arial"/>
              </a:rPr>
              <a:t>:</a:t>
            </a:r>
            <a:r>
              <a:rPr lang="en-US" altLang="zh-TW" sz="1100" b="1" i="0" u="none" strike="noStrike" cap="none" dirty="0" smtClean="0">
                <a:solidFill>
                  <a:srgbClr val="000000"/>
                </a:solidFill>
                <a:effectLst/>
                <a:latin typeface="Arial"/>
                <a:ea typeface="Arial"/>
                <a:cs typeface="Arial"/>
                <a:sym typeface="Arial"/>
              </a:rPr>
              <a:t>2008</a:t>
            </a:r>
            <a:r>
              <a:rPr lang="zh-TW" altLang="zh-TW" sz="1100" b="1" i="0" u="none" strike="noStrike" cap="none" dirty="0" smtClean="0">
                <a:solidFill>
                  <a:srgbClr val="000000"/>
                </a:solidFill>
                <a:effectLst/>
                <a:latin typeface="Arial"/>
                <a:ea typeface="Arial"/>
                <a:cs typeface="Arial"/>
                <a:sym typeface="Arial"/>
              </a:rPr>
              <a:t>年金融海嘯</a:t>
            </a:r>
            <a:endParaRPr lang="zh-TW" altLang="zh-TW" sz="1100" b="0" i="0" u="none" strike="noStrike" cap="none" dirty="0" smtClean="0">
              <a:solidFill>
                <a:srgbClr val="000000"/>
              </a:solidFill>
              <a:effectLst/>
              <a:latin typeface="Arial"/>
              <a:ea typeface="Arial"/>
              <a:cs typeface="Arial"/>
              <a:sym typeface="Arial"/>
            </a:endParaRPr>
          </a:p>
          <a:p>
            <a:r>
              <a:rPr lang="zh-TW" altLang="zh-TW" sz="1100" b="1" i="0" u="none" strike="noStrike" cap="none" dirty="0" smtClean="0">
                <a:solidFill>
                  <a:srgbClr val="000000"/>
                </a:solidFill>
                <a:effectLst/>
                <a:latin typeface="Arial"/>
                <a:ea typeface="Arial"/>
                <a:cs typeface="Arial"/>
                <a:sym typeface="Arial"/>
              </a:rPr>
              <a:t>原因</a:t>
            </a:r>
            <a:endParaRPr lang="zh-TW" altLang="zh-TW" sz="1100" b="0" i="0" u="none" strike="noStrike" cap="none" dirty="0" smtClean="0">
              <a:solidFill>
                <a:srgbClr val="000000"/>
              </a:solidFill>
              <a:effectLst/>
              <a:latin typeface="Arial"/>
              <a:ea typeface="Arial"/>
              <a:cs typeface="Arial"/>
              <a:sym typeface="Arial"/>
            </a:endParaRPr>
          </a:p>
          <a:p>
            <a:r>
              <a:rPr lang="zh-TW" altLang="zh-TW" sz="1100" b="0" i="0" u="none" strike="noStrike" cap="none" dirty="0" smtClean="0">
                <a:solidFill>
                  <a:srgbClr val="000000"/>
                </a:solidFill>
                <a:effectLst/>
                <a:latin typeface="Arial"/>
                <a:ea typeface="Arial"/>
                <a:cs typeface="Arial"/>
                <a:sym typeface="Arial"/>
              </a:rPr>
              <a:t>金融資產證券化</a:t>
            </a:r>
          </a:p>
          <a:p>
            <a:r>
              <a:rPr lang="zh-TW" altLang="zh-TW" sz="1100" b="0" i="0" u="none" strike="noStrike" cap="none" dirty="0" smtClean="0">
                <a:solidFill>
                  <a:srgbClr val="000000"/>
                </a:solidFill>
                <a:effectLst/>
                <a:latin typeface="Arial"/>
                <a:ea typeface="Arial"/>
                <a:cs typeface="Arial"/>
                <a:sym typeface="Arial"/>
              </a:rPr>
              <a:t>評級機構造假</a:t>
            </a:r>
          </a:p>
          <a:p>
            <a:r>
              <a:rPr lang="zh-TW" altLang="zh-TW" sz="1100" b="0" i="0" u="none" strike="noStrike" cap="none" dirty="0" smtClean="0">
                <a:solidFill>
                  <a:srgbClr val="000000"/>
                </a:solidFill>
                <a:effectLst/>
                <a:latin typeface="Arial"/>
                <a:ea typeface="Arial"/>
                <a:cs typeface="Arial"/>
                <a:sym typeface="Arial"/>
              </a:rPr>
              <a:t>對房市過於樂觀</a:t>
            </a:r>
          </a:p>
          <a:p>
            <a:r>
              <a:rPr lang="zh-TW" altLang="zh-TW" sz="1100" b="0" i="0" u="none" strike="noStrike" cap="none" dirty="0" smtClean="0">
                <a:solidFill>
                  <a:srgbClr val="000000"/>
                </a:solidFill>
                <a:effectLst/>
                <a:latin typeface="Arial"/>
                <a:ea typeface="Arial"/>
                <a:cs typeface="Arial"/>
                <a:sym typeface="Arial"/>
              </a:rPr>
              <a:t>寬鬆的貸款政策</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02306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TW" altLang="zh-TW" sz="1100" b="0" i="0" u="none" strike="noStrike" cap="none" dirty="0" smtClean="0">
                <a:solidFill>
                  <a:srgbClr val="000000"/>
                </a:solidFill>
                <a:effectLst/>
                <a:latin typeface="Arial"/>
                <a:ea typeface="Arial"/>
                <a:cs typeface="Arial"/>
                <a:sym typeface="Arial"/>
              </a:rPr>
              <a:t>動機</a:t>
            </a:r>
            <a:r>
              <a:rPr lang="en-US" altLang="zh-TW" sz="1100" b="0" i="0" u="none" strike="noStrike" cap="none" dirty="0" smtClean="0">
                <a:solidFill>
                  <a:srgbClr val="000000"/>
                </a:solidFill>
                <a:effectLst/>
                <a:latin typeface="Arial"/>
                <a:ea typeface="Arial"/>
                <a:cs typeface="Arial"/>
                <a:sym typeface="Arial"/>
              </a:rPr>
              <a:t>:</a:t>
            </a:r>
            <a:r>
              <a:rPr lang="en-US" altLang="zh-TW" sz="1100" b="1" i="0" u="none" strike="noStrike" cap="none" dirty="0" smtClean="0">
                <a:solidFill>
                  <a:srgbClr val="000000"/>
                </a:solidFill>
                <a:effectLst/>
                <a:latin typeface="Arial"/>
                <a:ea typeface="Arial"/>
                <a:cs typeface="Arial"/>
                <a:sym typeface="Arial"/>
              </a:rPr>
              <a:t>2008</a:t>
            </a:r>
            <a:r>
              <a:rPr lang="zh-TW" altLang="zh-TW" sz="1100" b="1" i="0" u="none" strike="noStrike" cap="none" dirty="0" smtClean="0">
                <a:solidFill>
                  <a:srgbClr val="000000"/>
                </a:solidFill>
                <a:effectLst/>
                <a:latin typeface="Arial"/>
                <a:ea typeface="Arial"/>
                <a:cs typeface="Arial"/>
                <a:sym typeface="Arial"/>
              </a:rPr>
              <a:t>年金融海嘯</a:t>
            </a:r>
            <a:endParaRPr lang="zh-TW" altLang="zh-TW" sz="1100" b="0" i="0" u="none" strike="noStrike" cap="none" dirty="0" smtClean="0">
              <a:solidFill>
                <a:srgbClr val="000000"/>
              </a:solidFill>
              <a:effectLst/>
              <a:latin typeface="Arial"/>
              <a:ea typeface="Arial"/>
              <a:cs typeface="Arial"/>
              <a:sym typeface="Arial"/>
            </a:endParaRPr>
          </a:p>
          <a:p>
            <a:r>
              <a:rPr lang="zh-TW" altLang="zh-TW" sz="1100" b="1" i="0" u="none" strike="noStrike" cap="none" dirty="0" smtClean="0">
                <a:solidFill>
                  <a:srgbClr val="000000"/>
                </a:solidFill>
                <a:effectLst/>
                <a:latin typeface="Arial"/>
                <a:ea typeface="Arial"/>
                <a:cs typeface="Arial"/>
                <a:sym typeface="Arial"/>
              </a:rPr>
              <a:t>原因</a:t>
            </a:r>
            <a:endParaRPr lang="zh-TW" altLang="zh-TW" sz="1100" b="0" i="0" u="none" strike="noStrike" cap="none" dirty="0" smtClean="0">
              <a:solidFill>
                <a:srgbClr val="000000"/>
              </a:solidFill>
              <a:effectLst/>
              <a:latin typeface="Arial"/>
              <a:ea typeface="Arial"/>
              <a:cs typeface="Arial"/>
              <a:sym typeface="Arial"/>
            </a:endParaRPr>
          </a:p>
          <a:p>
            <a:r>
              <a:rPr lang="zh-TW" altLang="zh-TW" sz="1100" b="0" i="0" u="none" strike="noStrike" cap="none" dirty="0" smtClean="0">
                <a:solidFill>
                  <a:srgbClr val="000000"/>
                </a:solidFill>
                <a:effectLst/>
                <a:latin typeface="Arial"/>
                <a:ea typeface="Arial"/>
                <a:cs typeface="Arial"/>
                <a:sym typeface="Arial"/>
              </a:rPr>
              <a:t>金融資產證券化</a:t>
            </a:r>
          </a:p>
          <a:p>
            <a:r>
              <a:rPr lang="zh-TW" altLang="zh-TW" sz="1100" b="0" i="0" u="none" strike="noStrike" cap="none" dirty="0" smtClean="0">
                <a:solidFill>
                  <a:srgbClr val="000000"/>
                </a:solidFill>
                <a:effectLst/>
                <a:latin typeface="Arial"/>
                <a:ea typeface="Arial"/>
                <a:cs typeface="Arial"/>
                <a:sym typeface="Arial"/>
              </a:rPr>
              <a:t>評級機構造假</a:t>
            </a:r>
          </a:p>
          <a:p>
            <a:r>
              <a:rPr lang="zh-TW" altLang="zh-TW" sz="1100" b="0" i="0" u="none" strike="noStrike" cap="none" dirty="0" smtClean="0">
                <a:solidFill>
                  <a:srgbClr val="000000"/>
                </a:solidFill>
                <a:effectLst/>
                <a:latin typeface="Arial"/>
                <a:ea typeface="Arial"/>
                <a:cs typeface="Arial"/>
                <a:sym typeface="Arial"/>
              </a:rPr>
              <a:t>對房市過於樂觀</a:t>
            </a:r>
          </a:p>
          <a:p>
            <a:r>
              <a:rPr lang="zh-TW" altLang="zh-TW" sz="1100" b="0" i="0" u="none" strike="noStrike" cap="none" dirty="0" smtClean="0">
                <a:solidFill>
                  <a:srgbClr val="000000"/>
                </a:solidFill>
                <a:effectLst/>
                <a:latin typeface="Arial"/>
                <a:ea typeface="Arial"/>
                <a:cs typeface="Arial"/>
                <a:sym typeface="Arial"/>
              </a:rPr>
              <a:t>寬鬆的貸款政策</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77954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1174213347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1174213347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TW" altLang="zh-TW" sz="1100" b="0" i="0" u="none" strike="noStrike" cap="none" dirty="0" smtClean="0">
                <a:solidFill>
                  <a:srgbClr val="000000"/>
                </a:solidFill>
                <a:effectLst/>
                <a:latin typeface="Arial"/>
                <a:ea typeface="Arial"/>
                <a:cs typeface="Arial"/>
                <a:sym typeface="Arial"/>
              </a:rPr>
              <a:t>動機</a:t>
            </a:r>
            <a:r>
              <a:rPr lang="en-US" altLang="zh-TW" sz="1100" b="0" i="0" u="none" strike="noStrike" cap="none" dirty="0" smtClean="0">
                <a:solidFill>
                  <a:srgbClr val="000000"/>
                </a:solidFill>
                <a:effectLst/>
                <a:latin typeface="Arial"/>
                <a:ea typeface="Arial"/>
                <a:cs typeface="Arial"/>
                <a:sym typeface="Arial"/>
              </a:rPr>
              <a:t>:</a:t>
            </a:r>
            <a:r>
              <a:rPr lang="en-US" altLang="zh-TW" sz="1100" b="1" i="0" u="none" strike="noStrike" cap="none" dirty="0" smtClean="0">
                <a:solidFill>
                  <a:srgbClr val="000000"/>
                </a:solidFill>
                <a:effectLst/>
                <a:latin typeface="Arial"/>
                <a:ea typeface="Arial"/>
                <a:cs typeface="Arial"/>
                <a:sym typeface="Arial"/>
              </a:rPr>
              <a:t>2008</a:t>
            </a:r>
            <a:r>
              <a:rPr lang="zh-TW" altLang="zh-TW" sz="1100" b="1" i="0" u="none" strike="noStrike" cap="none" dirty="0" smtClean="0">
                <a:solidFill>
                  <a:srgbClr val="000000"/>
                </a:solidFill>
                <a:effectLst/>
                <a:latin typeface="Arial"/>
                <a:ea typeface="Arial"/>
                <a:cs typeface="Arial"/>
                <a:sym typeface="Arial"/>
              </a:rPr>
              <a:t>年金融海嘯</a:t>
            </a:r>
            <a:endParaRPr lang="zh-TW" altLang="zh-TW" sz="1100" b="0" i="0" u="none" strike="noStrike" cap="none" dirty="0" smtClean="0">
              <a:solidFill>
                <a:srgbClr val="000000"/>
              </a:solidFill>
              <a:effectLst/>
              <a:latin typeface="Arial"/>
              <a:ea typeface="Arial"/>
              <a:cs typeface="Arial"/>
              <a:sym typeface="Arial"/>
            </a:endParaRPr>
          </a:p>
          <a:p>
            <a:r>
              <a:rPr lang="zh-TW" altLang="zh-TW" sz="1100" b="1" i="0" u="none" strike="noStrike" cap="none" dirty="0" smtClean="0">
                <a:solidFill>
                  <a:srgbClr val="000000"/>
                </a:solidFill>
                <a:effectLst/>
                <a:latin typeface="Arial"/>
                <a:ea typeface="Arial"/>
                <a:cs typeface="Arial"/>
                <a:sym typeface="Arial"/>
              </a:rPr>
              <a:t>原因</a:t>
            </a:r>
            <a:endParaRPr lang="zh-TW" altLang="zh-TW" sz="1100" b="0" i="0" u="none" strike="noStrike" cap="none" dirty="0" smtClean="0">
              <a:solidFill>
                <a:srgbClr val="000000"/>
              </a:solidFill>
              <a:effectLst/>
              <a:latin typeface="Arial"/>
              <a:ea typeface="Arial"/>
              <a:cs typeface="Arial"/>
              <a:sym typeface="Arial"/>
            </a:endParaRPr>
          </a:p>
          <a:p>
            <a:r>
              <a:rPr lang="zh-TW" altLang="zh-TW" sz="1100" b="0" i="0" u="none" strike="noStrike" cap="none" dirty="0" smtClean="0">
                <a:solidFill>
                  <a:srgbClr val="000000"/>
                </a:solidFill>
                <a:effectLst/>
                <a:latin typeface="Arial"/>
                <a:ea typeface="Arial"/>
                <a:cs typeface="Arial"/>
                <a:sym typeface="Arial"/>
              </a:rPr>
              <a:t>金融資產證券化</a:t>
            </a:r>
          </a:p>
          <a:p>
            <a:r>
              <a:rPr lang="zh-TW" altLang="zh-TW" sz="1100" b="0" i="0" u="none" strike="noStrike" cap="none" dirty="0" smtClean="0">
                <a:solidFill>
                  <a:srgbClr val="000000"/>
                </a:solidFill>
                <a:effectLst/>
                <a:latin typeface="Arial"/>
                <a:ea typeface="Arial"/>
                <a:cs typeface="Arial"/>
                <a:sym typeface="Arial"/>
              </a:rPr>
              <a:t>評級機構造假</a:t>
            </a:r>
          </a:p>
          <a:p>
            <a:r>
              <a:rPr lang="zh-TW" altLang="zh-TW" sz="1100" b="0" i="0" u="none" strike="noStrike" cap="none" dirty="0" smtClean="0">
                <a:solidFill>
                  <a:srgbClr val="000000"/>
                </a:solidFill>
                <a:effectLst/>
                <a:latin typeface="Arial"/>
                <a:ea typeface="Arial"/>
                <a:cs typeface="Arial"/>
                <a:sym typeface="Arial"/>
              </a:rPr>
              <a:t>對房市過於樂觀</a:t>
            </a:r>
          </a:p>
          <a:p>
            <a:r>
              <a:rPr lang="zh-TW" altLang="zh-TW" sz="1100" b="0" i="0" u="none" strike="noStrike" cap="none" dirty="0" smtClean="0">
                <a:solidFill>
                  <a:srgbClr val="000000"/>
                </a:solidFill>
                <a:effectLst/>
                <a:latin typeface="Arial"/>
                <a:ea typeface="Arial"/>
                <a:cs typeface="Arial"/>
                <a:sym typeface="Arial"/>
              </a:rPr>
              <a:t>寬鬆的貸款政策</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05234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1588ae0e4b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1588ae0e4b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slide" Target="../slides/slide3.xml"/><Relationship Id="rId1" Type="http://schemas.openxmlformats.org/officeDocument/2006/relationships/slideMaster" Target="../slideMasters/slideMaster1.xml"/><Relationship Id="rId6" Type="http://schemas.openxmlformats.org/officeDocument/2006/relationships/slide" Target="../slides/slide31.xml"/><Relationship Id="rId5" Type="http://schemas.openxmlformats.org/officeDocument/2006/relationships/slide" Target="../slides/slide29.xml"/><Relationship Id="rId4" Type="http://schemas.openxmlformats.org/officeDocument/2006/relationships/slide" Target="../slides/slide2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49550" y="1361100"/>
            <a:ext cx="4245000" cy="212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CCCCCC"/>
              </a:buClr>
              <a:buSzPts val="4800"/>
              <a:buFont typeface="DM Serif Display"/>
              <a:buNone/>
              <a:defRPr sz="4800">
                <a:solidFill>
                  <a:schemeClr val="dk1"/>
                </a:solidFill>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
        <p:nvSpPr>
          <p:cNvPr id="10" name="Google Shape;10;p2"/>
          <p:cNvSpPr txBox="1">
            <a:spLocks noGrp="1"/>
          </p:cNvSpPr>
          <p:nvPr>
            <p:ph type="subTitle" idx="1"/>
          </p:nvPr>
        </p:nvSpPr>
        <p:spPr>
          <a:xfrm>
            <a:off x="2449475" y="3483600"/>
            <a:ext cx="4245000" cy="3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CCCCCC"/>
              </a:buClr>
              <a:buSzPts val="1800"/>
              <a:buNone/>
              <a:defRPr sz="1200">
                <a:latin typeface="Open Sans Light"/>
                <a:ea typeface="Open Sans Light"/>
                <a:cs typeface="Open Sans Light"/>
                <a:sym typeface="Open Sans Light"/>
              </a:defRPr>
            </a:lvl1pPr>
            <a:lvl2pPr lvl="1" algn="ctr" rtl="0">
              <a:lnSpc>
                <a:spcPct val="100000"/>
              </a:lnSpc>
              <a:spcBef>
                <a:spcPts val="0"/>
              </a:spcBef>
              <a:spcAft>
                <a:spcPts val="0"/>
              </a:spcAft>
              <a:buClr>
                <a:srgbClr val="CCCCCC"/>
              </a:buClr>
              <a:buSzPts val="2800"/>
              <a:buNone/>
              <a:defRPr sz="2800">
                <a:solidFill>
                  <a:srgbClr val="CCCCCC"/>
                </a:solidFill>
              </a:defRPr>
            </a:lvl2pPr>
            <a:lvl3pPr lvl="2" algn="ctr" rtl="0">
              <a:lnSpc>
                <a:spcPct val="100000"/>
              </a:lnSpc>
              <a:spcBef>
                <a:spcPts val="0"/>
              </a:spcBef>
              <a:spcAft>
                <a:spcPts val="0"/>
              </a:spcAft>
              <a:buClr>
                <a:srgbClr val="CCCCCC"/>
              </a:buClr>
              <a:buSzPts val="2800"/>
              <a:buNone/>
              <a:defRPr sz="2800">
                <a:solidFill>
                  <a:srgbClr val="CCCCCC"/>
                </a:solidFill>
              </a:defRPr>
            </a:lvl3pPr>
            <a:lvl4pPr lvl="3" algn="ctr" rtl="0">
              <a:lnSpc>
                <a:spcPct val="100000"/>
              </a:lnSpc>
              <a:spcBef>
                <a:spcPts val="0"/>
              </a:spcBef>
              <a:spcAft>
                <a:spcPts val="0"/>
              </a:spcAft>
              <a:buClr>
                <a:srgbClr val="CCCCCC"/>
              </a:buClr>
              <a:buSzPts val="2800"/>
              <a:buNone/>
              <a:defRPr sz="2800">
                <a:solidFill>
                  <a:srgbClr val="CCCCCC"/>
                </a:solidFill>
              </a:defRPr>
            </a:lvl4pPr>
            <a:lvl5pPr lvl="4" algn="ctr" rtl="0">
              <a:lnSpc>
                <a:spcPct val="100000"/>
              </a:lnSpc>
              <a:spcBef>
                <a:spcPts val="0"/>
              </a:spcBef>
              <a:spcAft>
                <a:spcPts val="0"/>
              </a:spcAft>
              <a:buClr>
                <a:srgbClr val="CCCCCC"/>
              </a:buClr>
              <a:buSzPts val="2800"/>
              <a:buNone/>
              <a:defRPr sz="2800">
                <a:solidFill>
                  <a:srgbClr val="CCCCCC"/>
                </a:solidFill>
              </a:defRPr>
            </a:lvl5pPr>
            <a:lvl6pPr lvl="5" algn="ctr" rtl="0">
              <a:lnSpc>
                <a:spcPct val="100000"/>
              </a:lnSpc>
              <a:spcBef>
                <a:spcPts val="0"/>
              </a:spcBef>
              <a:spcAft>
                <a:spcPts val="0"/>
              </a:spcAft>
              <a:buClr>
                <a:srgbClr val="CCCCCC"/>
              </a:buClr>
              <a:buSzPts val="2800"/>
              <a:buNone/>
              <a:defRPr sz="2800">
                <a:solidFill>
                  <a:srgbClr val="CCCCCC"/>
                </a:solidFill>
              </a:defRPr>
            </a:lvl6pPr>
            <a:lvl7pPr lvl="6" algn="ctr" rtl="0">
              <a:lnSpc>
                <a:spcPct val="100000"/>
              </a:lnSpc>
              <a:spcBef>
                <a:spcPts val="0"/>
              </a:spcBef>
              <a:spcAft>
                <a:spcPts val="0"/>
              </a:spcAft>
              <a:buClr>
                <a:srgbClr val="CCCCCC"/>
              </a:buClr>
              <a:buSzPts val="2800"/>
              <a:buNone/>
              <a:defRPr sz="2800">
                <a:solidFill>
                  <a:srgbClr val="CCCCCC"/>
                </a:solidFill>
              </a:defRPr>
            </a:lvl7pPr>
            <a:lvl8pPr lvl="7" algn="ctr" rtl="0">
              <a:lnSpc>
                <a:spcPct val="100000"/>
              </a:lnSpc>
              <a:spcBef>
                <a:spcPts val="0"/>
              </a:spcBef>
              <a:spcAft>
                <a:spcPts val="0"/>
              </a:spcAft>
              <a:buClr>
                <a:srgbClr val="CCCCCC"/>
              </a:buClr>
              <a:buSzPts val="2800"/>
              <a:buNone/>
              <a:defRPr sz="2800">
                <a:solidFill>
                  <a:srgbClr val="CCCCCC"/>
                </a:solidFill>
              </a:defRPr>
            </a:lvl8pPr>
            <a:lvl9pPr lvl="8" algn="ctr" rtl="0">
              <a:lnSpc>
                <a:spcPct val="100000"/>
              </a:lnSpc>
              <a:spcBef>
                <a:spcPts val="0"/>
              </a:spcBef>
              <a:spcAft>
                <a:spcPts val="0"/>
              </a:spcAft>
              <a:buClr>
                <a:srgbClr val="CCCCCC"/>
              </a:buClr>
              <a:buSzPts val="2800"/>
              <a:buNone/>
              <a:defRPr sz="2800">
                <a:solidFill>
                  <a:srgbClr val="CCCCCC"/>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25">
    <p:spTree>
      <p:nvGrpSpPr>
        <p:cNvPr id="1" name="Shape 239"/>
        <p:cNvGrpSpPr/>
        <p:nvPr/>
      </p:nvGrpSpPr>
      <p:grpSpPr>
        <a:xfrm>
          <a:off x="0" y="0"/>
          <a:ext cx="0" cy="0"/>
          <a:chOff x="0" y="0"/>
          <a:chExt cx="0" cy="0"/>
        </a:xfrm>
      </p:grpSpPr>
      <p:sp>
        <p:nvSpPr>
          <p:cNvPr id="240" name="Google Shape;240;p44"/>
          <p:cNvSpPr/>
          <p:nvPr/>
        </p:nvSpPr>
        <p:spPr>
          <a:xfrm flipH="1">
            <a:off x="5204100" y="539500"/>
            <a:ext cx="3939900" cy="53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1" name="Google Shape;241;p44"/>
          <p:cNvSpPr/>
          <p:nvPr/>
        </p:nvSpPr>
        <p:spPr>
          <a:xfrm rot="5400000" flipH="1">
            <a:off x="105125" y="4670975"/>
            <a:ext cx="679500" cy="53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6">
    <p:spTree>
      <p:nvGrpSpPr>
        <p:cNvPr id="1" name="Shape 242"/>
        <p:cNvGrpSpPr/>
        <p:nvPr/>
      </p:nvGrpSpPr>
      <p:grpSpPr>
        <a:xfrm>
          <a:off x="0" y="0"/>
          <a:ext cx="0" cy="0"/>
          <a:chOff x="0" y="0"/>
          <a:chExt cx="0" cy="0"/>
        </a:xfrm>
      </p:grpSpPr>
      <p:sp>
        <p:nvSpPr>
          <p:cNvPr id="243" name="Google Shape;243;p45"/>
          <p:cNvSpPr/>
          <p:nvPr/>
        </p:nvSpPr>
        <p:spPr>
          <a:xfrm>
            <a:off x="5344850" y="0"/>
            <a:ext cx="3798900" cy="223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5"/>
          <p:cNvSpPr/>
          <p:nvPr/>
        </p:nvSpPr>
        <p:spPr>
          <a:xfrm>
            <a:off x="-2066275" y="4599425"/>
            <a:ext cx="2779500" cy="163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4101575" y="2149455"/>
            <a:ext cx="2954400" cy="1921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
        <p:nvSpPr>
          <p:cNvPr id="13" name="Google Shape;13;p3"/>
          <p:cNvSpPr txBox="1">
            <a:spLocks noGrp="1"/>
          </p:cNvSpPr>
          <p:nvPr>
            <p:ph type="title" idx="2" hasCustomPrompt="1"/>
          </p:nvPr>
        </p:nvSpPr>
        <p:spPr>
          <a:xfrm flipH="1">
            <a:off x="787850" y="2419325"/>
            <a:ext cx="2954400" cy="162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0"/>
              <a:buNone/>
              <a:defRPr sz="16000"/>
            </a:lvl1pPr>
            <a:lvl2pPr lvl="1"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1223575" y="1301500"/>
            <a:ext cx="3619800" cy="4116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6" name="Google Shape;26;p7"/>
          <p:cNvSpPr txBox="1">
            <a:spLocks noGrp="1"/>
          </p:cNvSpPr>
          <p:nvPr>
            <p:ph type="body" idx="1"/>
          </p:nvPr>
        </p:nvSpPr>
        <p:spPr>
          <a:xfrm>
            <a:off x="1223575" y="2039900"/>
            <a:ext cx="3619800" cy="18333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Font typeface="Open Sans Light"/>
              <a:buChar char="●"/>
              <a:defRPr sz="1200">
                <a:latin typeface="Open Sans Light"/>
                <a:ea typeface="Open Sans Light"/>
                <a:cs typeface="Open Sans Light"/>
                <a:sym typeface="Open Sans Light"/>
              </a:defRPr>
            </a:lvl1pPr>
            <a:lvl2pPr marL="914400" lvl="1" indent="-304800">
              <a:spcBef>
                <a:spcPts val="0"/>
              </a:spcBef>
              <a:spcAft>
                <a:spcPts val="0"/>
              </a:spcAft>
              <a:buSzPts val="1200"/>
              <a:buFont typeface="Open Sans Light"/>
              <a:buChar char="○"/>
              <a:defRPr sz="1200">
                <a:latin typeface="Open Sans Light"/>
                <a:ea typeface="Open Sans Light"/>
                <a:cs typeface="Open Sans Light"/>
                <a:sym typeface="Open Sans Light"/>
              </a:defRPr>
            </a:lvl2pPr>
            <a:lvl3pPr marL="1371600" lvl="2" indent="-304800">
              <a:spcBef>
                <a:spcPts val="0"/>
              </a:spcBef>
              <a:spcAft>
                <a:spcPts val="0"/>
              </a:spcAft>
              <a:buSzPts val="1200"/>
              <a:buFont typeface="Open Sans Light"/>
              <a:buChar char="■"/>
              <a:defRPr sz="1200">
                <a:latin typeface="Open Sans Light"/>
                <a:ea typeface="Open Sans Light"/>
                <a:cs typeface="Open Sans Light"/>
                <a:sym typeface="Open Sans Light"/>
              </a:defRPr>
            </a:lvl3pPr>
            <a:lvl4pPr marL="1828800" lvl="3" indent="-304800">
              <a:spcBef>
                <a:spcPts val="0"/>
              </a:spcBef>
              <a:spcAft>
                <a:spcPts val="0"/>
              </a:spcAft>
              <a:buSzPts val="1200"/>
              <a:buFont typeface="Open Sans Light"/>
              <a:buChar char="●"/>
              <a:defRPr sz="1200">
                <a:latin typeface="Open Sans Light"/>
                <a:ea typeface="Open Sans Light"/>
                <a:cs typeface="Open Sans Light"/>
                <a:sym typeface="Open Sans Light"/>
              </a:defRPr>
            </a:lvl4pPr>
            <a:lvl5pPr marL="2286000" lvl="4" indent="-304800">
              <a:spcBef>
                <a:spcPts val="0"/>
              </a:spcBef>
              <a:spcAft>
                <a:spcPts val="0"/>
              </a:spcAft>
              <a:buSzPts val="1200"/>
              <a:buFont typeface="Open Sans Light"/>
              <a:buChar char="○"/>
              <a:defRPr sz="1200">
                <a:latin typeface="Open Sans Light"/>
                <a:ea typeface="Open Sans Light"/>
                <a:cs typeface="Open Sans Light"/>
                <a:sym typeface="Open Sans Light"/>
              </a:defRPr>
            </a:lvl5pPr>
            <a:lvl6pPr marL="2743200" lvl="5" indent="-304800">
              <a:spcBef>
                <a:spcPts val="0"/>
              </a:spcBef>
              <a:spcAft>
                <a:spcPts val="0"/>
              </a:spcAft>
              <a:buSzPts val="1200"/>
              <a:buFont typeface="Open Sans Light"/>
              <a:buChar char="■"/>
              <a:defRPr sz="1200">
                <a:latin typeface="Open Sans Light"/>
                <a:ea typeface="Open Sans Light"/>
                <a:cs typeface="Open Sans Light"/>
                <a:sym typeface="Open Sans Light"/>
              </a:defRPr>
            </a:lvl6pPr>
            <a:lvl7pPr marL="3200400" lvl="6" indent="-304800">
              <a:spcBef>
                <a:spcPts val="0"/>
              </a:spcBef>
              <a:spcAft>
                <a:spcPts val="0"/>
              </a:spcAft>
              <a:buSzPts val="1200"/>
              <a:buFont typeface="Open Sans Light"/>
              <a:buChar char="●"/>
              <a:defRPr sz="1200">
                <a:latin typeface="Open Sans Light"/>
                <a:ea typeface="Open Sans Light"/>
                <a:cs typeface="Open Sans Light"/>
                <a:sym typeface="Open Sans Light"/>
              </a:defRPr>
            </a:lvl7pPr>
            <a:lvl8pPr marL="3657600" lvl="7" indent="-304800">
              <a:spcBef>
                <a:spcPts val="0"/>
              </a:spcBef>
              <a:spcAft>
                <a:spcPts val="0"/>
              </a:spcAft>
              <a:buSzPts val="1200"/>
              <a:buFont typeface="Open Sans Light"/>
              <a:buChar char="○"/>
              <a:defRPr sz="1200">
                <a:latin typeface="Open Sans Light"/>
                <a:ea typeface="Open Sans Light"/>
                <a:cs typeface="Open Sans Light"/>
                <a:sym typeface="Open Sans Light"/>
              </a:defRPr>
            </a:lvl8pPr>
            <a:lvl9pPr marL="4114800" lvl="8" indent="-30480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3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8"/>
        <p:cNvGrpSpPr/>
        <p:nvPr/>
      </p:nvGrpSpPr>
      <p:grpSpPr>
        <a:xfrm>
          <a:off x="0" y="0"/>
          <a:ext cx="0" cy="0"/>
          <a:chOff x="0" y="0"/>
          <a:chExt cx="0" cy="0"/>
        </a:xfrm>
      </p:grpSpPr>
      <p:sp>
        <p:nvSpPr>
          <p:cNvPr id="39" name="Google Shape;39;p13"/>
          <p:cNvSpPr txBox="1">
            <a:spLocks noGrp="1"/>
          </p:cNvSpPr>
          <p:nvPr>
            <p:ph type="ctrTitle"/>
          </p:nvPr>
        </p:nvSpPr>
        <p:spPr>
          <a:xfrm>
            <a:off x="723600" y="470622"/>
            <a:ext cx="1753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13">
            <a:hlinkClick r:id="rId2" action="ppaction://hlinksldjump"/>
          </p:cNvPr>
          <p:cNvSpPr txBox="1">
            <a:spLocks noGrp="1"/>
          </p:cNvSpPr>
          <p:nvPr>
            <p:ph type="ctrTitle" idx="2"/>
          </p:nvPr>
        </p:nvSpPr>
        <p:spPr>
          <a:xfrm>
            <a:off x="2869492" y="2202425"/>
            <a:ext cx="11700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41" name="Google Shape;41;p13"/>
          <p:cNvSpPr txBox="1">
            <a:spLocks noGrp="1"/>
          </p:cNvSpPr>
          <p:nvPr>
            <p:ph type="subTitle" idx="1"/>
          </p:nvPr>
        </p:nvSpPr>
        <p:spPr>
          <a:xfrm>
            <a:off x="2133184" y="2617473"/>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42" name="Google Shape;42;p13">
            <a:hlinkClick r:id="rId2" action="ppaction://hlinksldjump"/>
          </p:cNvPr>
          <p:cNvSpPr txBox="1">
            <a:spLocks noGrp="1"/>
          </p:cNvSpPr>
          <p:nvPr>
            <p:ph type="title" idx="3" hasCustomPrompt="1"/>
          </p:nvPr>
        </p:nvSpPr>
        <p:spPr>
          <a:xfrm>
            <a:off x="2285884" y="1624335"/>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3">
            <a:hlinkClick r:id="rId3" action="ppaction://hlinksldjump"/>
          </p:cNvPr>
          <p:cNvSpPr txBox="1">
            <a:spLocks noGrp="1"/>
          </p:cNvSpPr>
          <p:nvPr>
            <p:ph type="ctrTitle" idx="4"/>
          </p:nvPr>
        </p:nvSpPr>
        <p:spPr>
          <a:xfrm>
            <a:off x="3965788" y="2199025"/>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44" name="Google Shape;44;p13"/>
          <p:cNvSpPr txBox="1">
            <a:spLocks noGrp="1"/>
          </p:cNvSpPr>
          <p:nvPr>
            <p:ph type="subTitle" idx="5"/>
          </p:nvPr>
        </p:nvSpPr>
        <p:spPr>
          <a:xfrm>
            <a:off x="4240888" y="2612183"/>
            <a:ext cx="19767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Font typeface="Open Sans Light"/>
              <a:buNone/>
              <a:defRPr sz="1000"/>
            </a:lvl1pPr>
            <a:lvl2pPr lvl="1"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45" name="Google Shape;45;p13">
            <a:hlinkClick r:id="rId3" action="ppaction://hlinksldjump"/>
          </p:cNvPr>
          <p:cNvSpPr txBox="1">
            <a:spLocks noGrp="1"/>
          </p:cNvSpPr>
          <p:nvPr>
            <p:ph type="title" idx="6" hasCustomPrompt="1"/>
          </p:nvPr>
        </p:nvSpPr>
        <p:spPr>
          <a:xfrm>
            <a:off x="4483545" y="1620937"/>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3">
            <a:hlinkClick r:id="rId4" action="ppaction://hlinksldjump"/>
          </p:cNvPr>
          <p:cNvSpPr txBox="1">
            <a:spLocks noGrp="1"/>
          </p:cNvSpPr>
          <p:nvPr>
            <p:ph type="ctrTitle" idx="7"/>
          </p:nvPr>
        </p:nvSpPr>
        <p:spPr>
          <a:xfrm>
            <a:off x="6974340" y="2199050"/>
            <a:ext cx="1444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47" name="Google Shape;47;p13"/>
          <p:cNvSpPr txBox="1">
            <a:spLocks noGrp="1"/>
          </p:cNvSpPr>
          <p:nvPr>
            <p:ph type="subTitle" idx="8"/>
          </p:nvPr>
        </p:nvSpPr>
        <p:spPr>
          <a:xfrm>
            <a:off x="6512506" y="2612198"/>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Font typeface="Open Sans Light"/>
              <a:buNone/>
              <a:defRPr sz="1000"/>
            </a:lvl1pPr>
            <a:lvl2pPr lvl="1"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48" name="Google Shape;48;p13">
            <a:hlinkClick r:id="rId4" action="ppaction://hlinksldjump"/>
          </p:cNvPr>
          <p:cNvSpPr txBox="1">
            <a:spLocks noGrp="1"/>
          </p:cNvSpPr>
          <p:nvPr>
            <p:ph type="title" idx="9" hasCustomPrompt="1"/>
          </p:nvPr>
        </p:nvSpPr>
        <p:spPr>
          <a:xfrm>
            <a:off x="6665206" y="1620947"/>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a:hlinkClick r:id="rId5" action="ppaction://hlinksldjump"/>
          </p:cNvPr>
          <p:cNvSpPr txBox="1">
            <a:spLocks noGrp="1"/>
          </p:cNvSpPr>
          <p:nvPr>
            <p:ph type="ctrTitle" idx="13"/>
          </p:nvPr>
        </p:nvSpPr>
        <p:spPr>
          <a:xfrm>
            <a:off x="725626" y="3784901"/>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 name="Google Shape;50;p13"/>
          <p:cNvSpPr txBox="1">
            <a:spLocks noGrp="1"/>
          </p:cNvSpPr>
          <p:nvPr>
            <p:ph type="subTitle" idx="14"/>
          </p:nvPr>
        </p:nvSpPr>
        <p:spPr>
          <a:xfrm>
            <a:off x="725625" y="4199959"/>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51" name="Google Shape;51;p13">
            <a:hlinkClick r:id="rId5" action="ppaction://hlinksldjump"/>
          </p:cNvPr>
          <p:cNvSpPr txBox="1">
            <a:spLocks noGrp="1"/>
          </p:cNvSpPr>
          <p:nvPr>
            <p:ph type="title" idx="15" hasCustomPrompt="1"/>
          </p:nvPr>
        </p:nvSpPr>
        <p:spPr>
          <a:xfrm>
            <a:off x="725637" y="3219993"/>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a:hlinkClick r:id="rId6" action="ppaction://hlinksldjump"/>
          </p:cNvPr>
          <p:cNvSpPr txBox="1">
            <a:spLocks noGrp="1"/>
          </p:cNvSpPr>
          <p:nvPr>
            <p:ph type="ctrTitle" idx="16"/>
          </p:nvPr>
        </p:nvSpPr>
        <p:spPr>
          <a:xfrm>
            <a:off x="2870600" y="3781501"/>
            <a:ext cx="1128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3" name="Google Shape;53;p13"/>
          <p:cNvSpPr txBox="1">
            <a:spLocks noGrp="1"/>
          </p:cNvSpPr>
          <p:nvPr>
            <p:ph type="subTitle" idx="17"/>
          </p:nvPr>
        </p:nvSpPr>
        <p:spPr>
          <a:xfrm>
            <a:off x="2870596" y="4194668"/>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54" name="Google Shape;54;p13">
            <a:hlinkClick r:id="rId6" action="ppaction://hlinksldjump"/>
          </p:cNvPr>
          <p:cNvSpPr txBox="1">
            <a:spLocks noGrp="1"/>
          </p:cNvSpPr>
          <p:nvPr>
            <p:ph type="title" idx="18" hasCustomPrompt="1"/>
          </p:nvPr>
        </p:nvSpPr>
        <p:spPr>
          <a:xfrm>
            <a:off x="2870612" y="321659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3">
            <a:hlinkClick r:id="rId6" action="ppaction://hlinksldjump"/>
          </p:cNvPr>
          <p:cNvSpPr txBox="1">
            <a:spLocks noGrp="1"/>
          </p:cNvSpPr>
          <p:nvPr>
            <p:ph type="ctrTitle" idx="19"/>
          </p:nvPr>
        </p:nvSpPr>
        <p:spPr>
          <a:xfrm>
            <a:off x="5015575" y="3781526"/>
            <a:ext cx="9165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6" name="Google Shape;56;p13"/>
          <p:cNvSpPr txBox="1">
            <a:spLocks noGrp="1"/>
          </p:cNvSpPr>
          <p:nvPr>
            <p:ph type="subTitle" idx="20"/>
          </p:nvPr>
        </p:nvSpPr>
        <p:spPr>
          <a:xfrm>
            <a:off x="5015575" y="419468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57" name="Google Shape;57;p13">
            <a:hlinkClick r:id="rId6" action="ppaction://hlinksldjump"/>
          </p:cNvPr>
          <p:cNvSpPr txBox="1">
            <a:spLocks noGrp="1"/>
          </p:cNvSpPr>
          <p:nvPr>
            <p:ph type="title" idx="21" hasCustomPrompt="1"/>
          </p:nvPr>
        </p:nvSpPr>
        <p:spPr>
          <a:xfrm>
            <a:off x="5015587" y="321660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61"/>
        <p:cNvGrpSpPr/>
        <p:nvPr/>
      </p:nvGrpSpPr>
      <p:grpSpPr>
        <a:xfrm>
          <a:off x="0" y="0"/>
          <a:ext cx="0" cy="0"/>
          <a:chOff x="0" y="0"/>
          <a:chExt cx="0" cy="0"/>
        </a:xfrm>
      </p:grpSpPr>
      <p:sp>
        <p:nvSpPr>
          <p:cNvPr id="62" name="Google Shape;62;p15"/>
          <p:cNvSpPr txBox="1">
            <a:spLocks noGrp="1"/>
          </p:cNvSpPr>
          <p:nvPr>
            <p:ph type="ctrTitle"/>
          </p:nvPr>
        </p:nvSpPr>
        <p:spPr>
          <a:xfrm flipH="1">
            <a:off x="2662025" y="2536464"/>
            <a:ext cx="2823900" cy="1622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63" name="Google Shape;63;p15"/>
          <p:cNvSpPr txBox="1">
            <a:spLocks noGrp="1"/>
          </p:cNvSpPr>
          <p:nvPr>
            <p:ph type="title" idx="2" hasCustomPrompt="1"/>
          </p:nvPr>
        </p:nvSpPr>
        <p:spPr>
          <a:xfrm flipH="1">
            <a:off x="5726839" y="2419325"/>
            <a:ext cx="2333700" cy="1622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CUSTOM_3_1">
    <p:spTree>
      <p:nvGrpSpPr>
        <p:cNvPr id="1" name="Shape 64"/>
        <p:cNvGrpSpPr/>
        <p:nvPr/>
      </p:nvGrpSpPr>
      <p:grpSpPr>
        <a:xfrm>
          <a:off x="0" y="0"/>
          <a:ext cx="0" cy="0"/>
          <a:chOff x="0" y="0"/>
          <a:chExt cx="0" cy="0"/>
        </a:xfrm>
      </p:grpSpPr>
      <p:sp>
        <p:nvSpPr>
          <p:cNvPr id="65" name="Google Shape;65;p16"/>
          <p:cNvSpPr txBox="1">
            <a:spLocks noGrp="1"/>
          </p:cNvSpPr>
          <p:nvPr>
            <p:ph type="ctrTitle"/>
          </p:nvPr>
        </p:nvSpPr>
        <p:spPr>
          <a:xfrm flipH="1">
            <a:off x="4098567" y="2240372"/>
            <a:ext cx="3224700" cy="192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66" name="Google Shape;66;p16"/>
          <p:cNvSpPr txBox="1">
            <a:spLocks noGrp="1"/>
          </p:cNvSpPr>
          <p:nvPr>
            <p:ph type="title" idx="2" hasCustomPrompt="1"/>
          </p:nvPr>
        </p:nvSpPr>
        <p:spPr>
          <a:xfrm flipH="1">
            <a:off x="1631236" y="2269925"/>
            <a:ext cx="2379900" cy="19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3">
  <p:cSld name="CUSTOM_3_1_1">
    <p:spTree>
      <p:nvGrpSpPr>
        <p:cNvPr id="1" name="Shape 67"/>
        <p:cNvGrpSpPr/>
        <p:nvPr/>
      </p:nvGrpSpPr>
      <p:grpSpPr>
        <a:xfrm>
          <a:off x="0" y="0"/>
          <a:ext cx="0" cy="0"/>
          <a:chOff x="0" y="0"/>
          <a:chExt cx="0" cy="0"/>
        </a:xfrm>
      </p:grpSpPr>
      <p:sp>
        <p:nvSpPr>
          <p:cNvPr id="68" name="Google Shape;68;p17"/>
          <p:cNvSpPr txBox="1">
            <a:spLocks noGrp="1"/>
          </p:cNvSpPr>
          <p:nvPr>
            <p:ph type="ctrTitle"/>
          </p:nvPr>
        </p:nvSpPr>
        <p:spPr>
          <a:xfrm flipH="1">
            <a:off x="2676021" y="2226953"/>
            <a:ext cx="2823900" cy="192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69" name="Google Shape;69;p17"/>
          <p:cNvSpPr txBox="1">
            <a:spLocks noGrp="1"/>
          </p:cNvSpPr>
          <p:nvPr>
            <p:ph type="title" idx="2" hasCustomPrompt="1"/>
          </p:nvPr>
        </p:nvSpPr>
        <p:spPr>
          <a:xfrm flipH="1">
            <a:off x="5637514" y="2269925"/>
            <a:ext cx="23631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4">
  <p:cSld name="CUSTOM_3_1_1_1">
    <p:spTree>
      <p:nvGrpSpPr>
        <p:cNvPr id="1" name="Shape 70"/>
        <p:cNvGrpSpPr/>
        <p:nvPr/>
      </p:nvGrpSpPr>
      <p:grpSpPr>
        <a:xfrm>
          <a:off x="0" y="0"/>
          <a:ext cx="0" cy="0"/>
          <a:chOff x="0" y="0"/>
          <a:chExt cx="0" cy="0"/>
        </a:xfrm>
      </p:grpSpPr>
      <p:sp>
        <p:nvSpPr>
          <p:cNvPr id="71" name="Google Shape;71;p18"/>
          <p:cNvSpPr txBox="1">
            <a:spLocks noGrp="1"/>
          </p:cNvSpPr>
          <p:nvPr>
            <p:ph type="ctrTitle"/>
          </p:nvPr>
        </p:nvSpPr>
        <p:spPr>
          <a:xfrm flipH="1">
            <a:off x="4098499" y="2231814"/>
            <a:ext cx="2610000" cy="192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72" name="Google Shape;72;p18"/>
          <p:cNvSpPr txBox="1">
            <a:spLocks noGrp="1"/>
          </p:cNvSpPr>
          <p:nvPr>
            <p:ph type="title" idx="2" hasCustomPrompt="1"/>
          </p:nvPr>
        </p:nvSpPr>
        <p:spPr>
          <a:xfrm flipH="1">
            <a:off x="1631236" y="2269925"/>
            <a:ext cx="2379900" cy="19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DM Serif Display"/>
              <a:buNone/>
              <a:defRPr sz="2800">
                <a:solidFill>
                  <a:schemeClr val="lt1"/>
                </a:solidFill>
                <a:latin typeface="DM Serif Display"/>
                <a:ea typeface="DM Serif Display"/>
                <a:cs typeface="DM Serif Display"/>
                <a:sym typeface="DM Serif Display"/>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Light"/>
              <a:buChar char="●"/>
              <a:defRPr sz="1800">
                <a:solidFill>
                  <a:schemeClr val="lt1"/>
                </a:solidFill>
                <a:latin typeface="Open Sans Light"/>
                <a:ea typeface="Open Sans Light"/>
                <a:cs typeface="Open Sans Light"/>
                <a:sym typeface="Open Sans Light"/>
              </a:defRPr>
            </a:lvl1pPr>
            <a:lvl2pPr marL="914400" lvl="1"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2pPr>
            <a:lvl3pPr marL="1371600" lvl="2"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3pPr>
            <a:lvl4pPr marL="1828800" lvl="3" indent="-304800">
              <a:lnSpc>
                <a:spcPct val="115000"/>
              </a:lnSpc>
              <a:spcBef>
                <a:spcPts val="0"/>
              </a:spcBef>
              <a:spcAft>
                <a:spcPts val="0"/>
              </a:spcAft>
              <a:buClr>
                <a:schemeClr val="lt1"/>
              </a:buClr>
              <a:buSzPts val="1200"/>
              <a:buFont typeface="Open Sans Light"/>
              <a:buChar char="●"/>
              <a:defRPr sz="1200">
                <a:solidFill>
                  <a:schemeClr val="lt1"/>
                </a:solidFill>
                <a:latin typeface="Open Sans Light"/>
                <a:ea typeface="Open Sans Light"/>
                <a:cs typeface="Open Sans Light"/>
                <a:sym typeface="Open Sans Light"/>
              </a:defRPr>
            </a:lvl4pPr>
            <a:lvl5pPr marL="2286000" lvl="4"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5pPr>
            <a:lvl6pPr marL="2743200" lvl="5"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6pPr>
            <a:lvl7pPr marL="3200400" lvl="6"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7pPr>
            <a:lvl8pPr marL="3657600" lvl="7"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8pPr>
            <a:lvl9pPr marL="4114800" lvl="8"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1" r:id="rId6"/>
    <p:sldLayoutId id="2147483662" r:id="rId7"/>
    <p:sldLayoutId id="2147483663" r:id="rId8"/>
    <p:sldLayoutId id="2147483664"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2897">
          <p15:clr>
            <a:srgbClr val="EA4335"/>
          </p15:clr>
        </p15:guide>
        <p15:guide id="4" orient="horz" pos="34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 Target="slide3.xml"/><Relationship Id="rId7" Type="http://schemas.openxmlformats.org/officeDocument/2006/relationships/slide" Target="slide3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slide" Target="slide29.xml"/><Relationship Id="rId5" Type="http://schemas.openxmlformats.org/officeDocument/2006/relationships/slide" Target="slide23.xml"/><Relationship Id="rId4" Type="http://schemas.openxmlformats.org/officeDocument/2006/relationships/slide" Target="slide9.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rich01.com/fed-interest-rate-work/" TargetMode="External"/><Relationship Id="rId4" Type="http://schemas.openxmlformats.org/officeDocument/2006/relationships/hyperlink" Target="https://rich01.com/waht-is-fed-libor-and-sibo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ctrTitle"/>
          </p:nvPr>
        </p:nvSpPr>
        <p:spPr>
          <a:xfrm>
            <a:off x="1900237" y="1542900"/>
            <a:ext cx="4908613" cy="2122500"/>
          </a:xfrm>
          <a:prstGeom prst="rect">
            <a:avLst/>
          </a:prstGeom>
        </p:spPr>
        <p:txBody>
          <a:bodyPr spcFirstLastPara="1" wrap="square" lIns="91425" tIns="91425" rIns="91425" bIns="91425" anchor="ctr" anchorCtr="0">
            <a:noAutofit/>
          </a:bodyPr>
          <a:lstStyle/>
          <a:p>
            <a:r>
              <a:rPr lang="zh-TW" altLang="zh-TW" sz="5000" b="1" dirty="0">
                <a:latin typeface="微軟正黑體" panose="020B0604030504040204" pitchFamily="34" charset="-120"/>
                <a:ea typeface="微軟正黑體" panose="020B0604030504040204" pitchFamily="34" charset="-120"/>
              </a:rPr>
              <a:t>升息環境</a:t>
            </a:r>
            <a:r>
              <a:rPr lang="zh-TW" altLang="zh-TW" sz="5000" b="1" dirty="0" smtClean="0">
                <a:latin typeface="微軟正黑體" panose="020B0604030504040204" pitchFamily="34" charset="-120"/>
                <a:ea typeface="微軟正黑體" panose="020B0604030504040204" pitchFamily="34" charset="-120"/>
              </a:rPr>
              <a:t>下</a:t>
            </a:r>
            <a:r>
              <a:rPr lang="en-US" altLang="zh-TW" sz="5000" b="1" dirty="0" smtClean="0">
                <a:latin typeface="微軟正黑體" panose="020B0604030504040204" pitchFamily="34" charset="-120"/>
                <a:ea typeface="微軟正黑體" panose="020B0604030504040204" pitchFamily="34" charset="-120"/>
              </a:rPr>
              <a:t/>
            </a:r>
            <a:br>
              <a:rPr lang="en-US" altLang="zh-TW" sz="5000" b="1" dirty="0" smtClean="0">
                <a:latin typeface="微軟正黑體" panose="020B0604030504040204" pitchFamily="34" charset="-120"/>
                <a:ea typeface="微軟正黑體" panose="020B0604030504040204" pitchFamily="34" charset="-120"/>
              </a:rPr>
            </a:br>
            <a:r>
              <a:rPr lang="zh-TW" altLang="zh-TW" sz="5000" b="1" dirty="0" smtClean="0">
                <a:latin typeface="微軟正黑體" panose="020B0604030504040204" pitchFamily="34" charset="-120"/>
                <a:ea typeface="微軟正黑體" panose="020B0604030504040204" pitchFamily="34" charset="-120"/>
              </a:rPr>
              <a:t>金融風暴</a:t>
            </a:r>
            <a:r>
              <a:rPr lang="zh-TW" altLang="zh-TW" sz="5000" b="1" dirty="0">
                <a:latin typeface="微軟正黑體" panose="020B0604030504040204" pitchFamily="34" charset="-120"/>
                <a:ea typeface="微軟正黑體" panose="020B0604030504040204" pitchFamily="34" charset="-120"/>
              </a:rPr>
              <a:t>恐重演</a:t>
            </a:r>
            <a:r>
              <a:rPr lang="en-US" altLang="zh-TW" sz="5000" b="1" dirty="0">
                <a:latin typeface="微軟正黑體" panose="020B0604030504040204" pitchFamily="34" charset="-120"/>
                <a:ea typeface="微軟正黑體" panose="020B0604030504040204" pitchFamily="34" charset="-120"/>
              </a:rPr>
              <a:t>?</a:t>
            </a:r>
            <a:endParaRPr lang="zh-TW" altLang="zh-TW" sz="5000" b="1" dirty="0">
              <a:latin typeface="微軟正黑體" panose="020B0604030504040204" pitchFamily="34" charset="-120"/>
              <a:ea typeface="微軟正黑體" panose="020B0604030504040204" pitchFamily="34" charset="-120"/>
            </a:endParaRPr>
          </a:p>
        </p:txBody>
      </p:sp>
      <p:sp>
        <p:nvSpPr>
          <p:cNvPr id="257" name="Google Shape;257;p49"/>
          <p:cNvSpPr/>
          <p:nvPr/>
        </p:nvSpPr>
        <p:spPr>
          <a:xfrm rot="10800000">
            <a:off x="7782000" y="367900"/>
            <a:ext cx="952500" cy="826275"/>
          </a:xfrm>
          <a:custGeom>
            <a:avLst/>
            <a:gdLst/>
            <a:ahLst/>
            <a:cxnLst/>
            <a:rect l="l" t="t" r="r" b="b"/>
            <a:pathLst>
              <a:path w="38100" h="33051" extrusionOk="0">
                <a:moveTo>
                  <a:pt x="0" y="0"/>
                </a:moveTo>
                <a:lnTo>
                  <a:pt x="0" y="33051"/>
                </a:lnTo>
                <a:lnTo>
                  <a:pt x="38100" y="33051"/>
                </a:lnTo>
              </a:path>
            </a:pathLst>
          </a:custGeom>
          <a:noFill/>
          <a:ln w="9525" cap="flat" cmpd="sng">
            <a:solidFill>
              <a:schemeClr val="dk1"/>
            </a:solidFill>
            <a:prstDash val="solid"/>
            <a:round/>
            <a:headEnd type="none" w="med" len="med"/>
            <a:tailEnd type="none" w="med" len="med"/>
          </a:ln>
        </p:spPr>
      </p:sp>
      <p:sp>
        <p:nvSpPr>
          <p:cNvPr id="258" name="Google Shape;258;p49"/>
          <p:cNvSpPr/>
          <p:nvPr/>
        </p:nvSpPr>
        <p:spPr>
          <a:xfrm>
            <a:off x="381075" y="3949313"/>
            <a:ext cx="952500" cy="826275"/>
          </a:xfrm>
          <a:custGeom>
            <a:avLst/>
            <a:gdLst/>
            <a:ahLst/>
            <a:cxnLst/>
            <a:rect l="l" t="t" r="r" b="b"/>
            <a:pathLst>
              <a:path w="38100" h="33051" extrusionOk="0">
                <a:moveTo>
                  <a:pt x="0" y="0"/>
                </a:moveTo>
                <a:lnTo>
                  <a:pt x="0" y="33051"/>
                </a:lnTo>
                <a:lnTo>
                  <a:pt x="38100" y="33051"/>
                </a:lnTo>
              </a:path>
            </a:pathLst>
          </a:custGeom>
          <a:noFill/>
          <a:ln w="9525" cap="flat" cmpd="sng">
            <a:solidFill>
              <a:schemeClr val="dk1"/>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5"/>
                                        </p:tgtEl>
                                        <p:attrNameLst>
                                          <p:attrName>style.visibility</p:attrName>
                                        </p:attrNameLst>
                                      </p:cBhvr>
                                      <p:to>
                                        <p:strVal val="visible"/>
                                      </p:to>
                                    </p:set>
                                    <p:anim calcmode="lin" valueType="num">
                                      <p:cBhvr additive="base">
                                        <p:cTn id="7" dur="1000"/>
                                        <p:tgtEl>
                                          <p:spTgt spid="255"/>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57"/>
                                        </p:tgtEl>
                                        <p:attrNameLst>
                                          <p:attrName>style.visibility</p:attrName>
                                        </p:attrNameLst>
                                      </p:cBhvr>
                                      <p:to>
                                        <p:strVal val="visible"/>
                                      </p:to>
                                    </p:set>
                                    <p:animEffect transition="in" filter="fade">
                                      <p:cBhvr>
                                        <p:cTn id="11" dur="1000"/>
                                        <p:tgtEl>
                                          <p:spTgt spid="25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8"/>
                                        </p:tgtEl>
                                        <p:attrNameLst>
                                          <p:attrName>style.visibility</p:attrName>
                                        </p:attrNameLst>
                                      </p:cBhvr>
                                      <p:to>
                                        <p:strVal val="visible"/>
                                      </p:to>
                                    </p:set>
                                    <p:animEffect transition="in" filter="fade">
                                      <p:cBhvr>
                                        <p:cTn id="15" dur="10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99"/>
          <p:cNvSpPr/>
          <p:nvPr/>
        </p:nvSpPr>
        <p:spPr>
          <a:xfrm flipH="1">
            <a:off x="713350" y="1851800"/>
            <a:ext cx="5357100" cy="22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1" name="Google Shape;1601;p99"/>
          <p:cNvPicPr preferRelativeResize="0"/>
          <p:nvPr/>
        </p:nvPicPr>
        <p:blipFill rotWithShape="1">
          <a:blip r:embed="rId3">
            <a:alphaModFix/>
          </a:blip>
          <a:srcRect t="199" b="209"/>
          <a:stretch/>
        </p:blipFill>
        <p:spPr>
          <a:xfrm>
            <a:off x="6070450" y="0"/>
            <a:ext cx="3073551" cy="4599398"/>
          </a:xfrm>
          <a:prstGeom prst="rect">
            <a:avLst/>
          </a:prstGeom>
          <a:noFill/>
          <a:ln>
            <a:noFill/>
          </a:ln>
        </p:spPr>
      </p:pic>
      <p:sp>
        <p:nvSpPr>
          <p:cNvPr id="1602" name="Google Shape;1602;p99"/>
          <p:cNvSpPr txBox="1">
            <a:spLocks noGrp="1"/>
          </p:cNvSpPr>
          <p:nvPr>
            <p:ph type="title"/>
          </p:nvPr>
        </p:nvSpPr>
        <p:spPr>
          <a:xfrm>
            <a:off x="1223575" y="1301500"/>
            <a:ext cx="36198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000" b="1" dirty="0" smtClean="0">
                <a:latin typeface="微軟正黑體" panose="020B0604030504040204" pitchFamily="34" charset="-120"/>
                <a:ea typeface="微軟正黑體" panose="020B0604030504040204" pitchFamily="34" charset="-120"/>
              </a:rPr>
              <a:t>2008</a:t>
            </a:r>
            <a:r>
              <a:rPr lang="zh-TW" altLang="en-US" sz="3000" b="1" dirty="0" smtClean="0">
                <a:latin typeface="微軟正黑體" panose="020B0604030504040204" pitchFamily="34" charset="-120"/>
                <a:ea typeface="微軟正黑體" panose="020B0604030504040204" pitchFamily="34" charset="-120"/>
              </a:rPr>
              <a:t>年金融海嘯</a:t>
            </a:r>
            <a:endParaRPr sz="3000" b="1" dirty="0">
              <a:latin typeface="微軟正黑體" panose="020B0604030504040204" pitchFamily="34" charset="-120"/>
              <a:ea typeface="微軟正黑體" panose="020B0604030504040204" pitchFamily="34" charset="-120"/>
            </a:endParaRPr>
          </a:p>
        </p:txBody>
      </p:sp>
      <p:sp>
        <p:nvSpPr>
          <p:cNvPr id="1604" name="Google Shape;1604;p99"/>
          <p:cNvSpPr txBox="1">
            <a:spLocks noGrp="1"/>
          </p:cNvSpPr>
          <p:nvPr>
            <p:ph type="body" idx="1"/>
          </p:nvPr>
        </p:nvSpPr>
        <p:spPr>
          <a:xfrm>
            <a:off x="1186899" y="1948460"/>
            <a:ext cx="3619800" cy="18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2000" b="1" dirty="0">
              <a:latin typeface="微軟正黑體" panose="020B0604030504040204" pitchFamily="34" charset="-120"/>
              <a:ea typeface="微軟正黑體" panose="020B0604030504040204" pitchFamily="34" charset="-120"/>
              <a:cs typeface="DM Serif Display"/>
              <a:sym typeface="DM Serif Display"/>
            </a:endParaRPr>
          </a:p>
        </p:txBody>
      </p:sp>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927"/>
            <a:ext cx="8132618" cy="5143500"/>
          </a:xfrm>
          <a:prstGeom prst="rect">
            <a:avLst/>
          </a:prstGeom>
        </p:spPr>
      </p:pic>
    </p:spTree>
    <p:extLst>
      <p:ext uri="{BB962C8B-B14F-4D97-AF65-F5344CB8AC3E}">
        <p14:creationId xmlns:p14="http://schemas.microsoft.com/office/powerpoint/2010/main" val="10152805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99"/>
          <p:cNvSpPr/>
          <p:nvPr/>
        </p:nvSpPr>
        <p:spPr>
          <a:xfrm flipH="1">
            <a:off x="713350" y="1851800"/>
            <a:ext cx="5357100" cy="22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1" name="Google Shape;1601;p99"/>
          <p:cNvPicPr preferRelativeResize="0"/>
          <p:nvPr/>
        </p:nvPicPr>
        <p:blipFill rotWithShape="1">
          <a:blip r:embed="rId3">
            <a:alphaModFix/>
          </a:blip>
          <a:srcRect t="199" b="209"/>
          <a:stretch/>
        </p:blipFill>
        <p:spPr>
          <a:xfrm>
            <a:off x="6070450" y="0"/>
            <a:ext cx="3073551" cy="4599398"/>
          </a:xfrm>
          <a:prstGeom prst="rect">
            <a:avLst/>
          </a:prstGeom>
          <a:noFill/>
          <a:ln>
            <a:noFill/>
          </a:ln>
        </p:spPr>
      </p:pic>
      <p:sp>
        <p:nvSpPr>
          <p:cNvPr id="1602" name="Google Shape;1602;p99"/>
          <p:cNvSpPr txBox="1">
            <a:spLocks noGrp="1"/>
          </p:cNvSpPr>
          <p:nvPr>
            <p:ph type="title"/>
          </p:nvPr>
        </p:nvSpPr>
        <p:spPr>
          <a:xfrm>
            <a:off x="1223575" y="1301500"/>
            <a:ext cx="36198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000" b="1" dirty="0">
              <a:latin typeface="微軟正黑體" panose="020B0604030504040204" pitchFamily="34" charset="-120"/>
              <a:ea typeface="微軟正黑體" panose="020B0604030504040204" pitchFamily="34" charset="-120"/>
            </a:endParaRPr>
          </a:p>
        </p:txBody>
      </p:sp>
      <p:sp>
        <p:nvSpPr>
          <p:cNvPr id="1604" name="Google Shape;1604;p99"/>
          <p:cNvSpPr txBox="1">
            <a:spLocks noGrp="1"/>
          </p:cNvSpPr>
          <p:nvPr>
            <p:ph type="body" idx="1"/>
          </p:nvPr>
        </p:nvSpPr>
        <p:spPr>
          <a:xfrm>
            <a:off x="1186899" y="1948460"/>
            <a:ext cx="3619800" cy="18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2000" b="1" dirty="0">
              <a:latin typeface="微軟正黑體" panose="020B0604030504040204" pitchFamily="34" charset="-120"/>
              <a:ea typeface="微軟正黑體" panose="020B0604030504040204" pitchFamily="34" charset="-120"/>
              <a:cs typeface="DM Serif Display"/>
              <a:sym typeface="DM Serif Display"/>
            </a:endParaRPr>
          </a:p>
        </p:txBody>
      </p:sp>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54" y="0"/>
            <a:ext cx="8229600" cy="5143500"/>
          </a:xfrm>
          <a:prstGeom prst="rect">
            <a:avLst/>
          </a:prstGeom>
        </p:spPr>
      </p:pic>
      <p:grpSp>
        <p:nvGrpSpPr>
          <p:cNvPr id="2" name="群組 1"/>
          <p:cNvGrpSpPr/>
          <p:nvPr/>
        </p:nvGrpSpPr>
        <p:grpSpPr>
          <a:xfrm>
            <a:off x="6753090" y="579388"/>
            <a:ext cx="581111" cy="3936112"/>
            <a:chOff x="6716414" y="607097"/>
            <a:chExt cx="581111" cy="3936112"/>
          </a:xfrm>
        </p:grpSpPr>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6414" y="607097"/>
              <a:ext cx="581111" cy="3936112"/>
            </a:xfrm>
            <a:prstGeom prst="rect">
              <a:avLst/>
            </a:prstGeom>
            <a:ln w="57150">
              <a:solidFill>
                <a:schemeClr val="tx1"/>
              </a:solidFill>
            </a:ln>
          </p:spPr>
        </p:pic>
        <p:sp>
          <p:nvSpPr>
            <p:cNvPr id="8" name="矩形 7"/>
            <p:cNvSpPr/>
            <p:nvPr/>
          </p:nvSpPr>
          <p:spPr>
            <a:xfrm>
              <a:off x="6716414" y="607097"/>
              <a:ext cx="581111" cy="39361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文字方塊 2"/>
          <p:cNvSpPr txBox="1"/>
          <p:nvPr/>
        </p:nvSpPr>
        <p:spPr>
          <a:xfrm>
            <a:off x="5030971" y="35286"/>
            <a:ext cx="3108575" cy="830997"/>
          </a:xfrm>
          <a:prstGeom prst="rect">
            <a:avLst/>
          </a:prstGeom>
          <a:noFill/>
        </p:spPr>
        <p:txBody>
          <a:bodyPr wrap="square" rtlCol="0">
            <a:spAutoFit/>
          </a:bodyPr>
          <a:lstStyle/>
          <a:p>
            <a:r>
              <a:rPr lang="zh-TW" altLang="zh-TW" sz="1600" b="1" dirty="0">
                <a:solidFill>
                  <a:schemeClr val="bg2"/>
                </a:solidFill>
                <a:latin typeface="微軟正黑體" panose="020B0604030504040204" pitchFamily="34" charset="-120"/>
                <a:ea typeface="微軟正黑體" panose="020B0604030504040204" pitchFamily="34" charset="-120"/>
              </a:rPr>
              <a:t>從圖中可知以現階段來說目前房價是創近</a:t>
            </a:r>
            <a:r>
              <a:rPr lang="en-US" altLang="zh-TW" sz="1600" b="1" dirty="0">
                <a:solidFill>
                  <a:schemeClr val="bg2"/>
                </a:solidFill>
                <a:latin typeface="微軟正黑體" panose="020B0604030504040204" pitchFamily="34" charset="-120"/>
                <a:ea typeface="微軟正黑體" panose="020B0604030504040204" pitchFamily="34" charset="-120"/>
              </a:rPr>
              <a:t>22</a:t>
            </a:r>
            <a:r>
              <a:rPr lang="zh-TW" altLang="zh-TW" sz="1600" b="1" dirty="0">
                <a:solidFill>
                  <a:schemeClr val="bg2"/>
                </a:solidFill>
                <a:latin typeface="微軟正黑體" panose="020B0604030504040204" pitchFamily="34" charset="-120"/>
                <a:ea typeface="微軟正黑體" panose="020B0604030504040204" pitchFamily="34" charset="-120"/>
              </a:rPr>
              <a:t>年新高，且在</a:t>
            </a:r>
            <a:r>
              <a:rPr lang="zh-TW" altLang="zh-TW" sz="1600" b="1" dirty="0" smtClean="0">
                <a:solidFill>
                  <a:schemeClr val="bg2"/>
                </a:solidFill>
                <a:latin typeface="微軟正黑體" panose="020B0604030504040204" pitchFamily="34" charset="-120"/>
                <a:ea typeface="微軟正黑體" panose="020B0604030504040204" pitchFamily="34" charset="-120"/>
              </a:rPr>
              <a:t>近</a:t>
            </a:r>
            <a:r>
              <a:rPr lang="zh-TW" altLang="en-US" sz="1600" b="1" dirty="0" smtClean="0">
                <a:solidFill>
                  <a:schemeClr val="bg2"/>
                </a:solidFill>
                <a:latin typeface="微軟正黑體" panose="020B0604030504040204" pitchFamily="34" charset="-120"/>
                <a:ea typeface="微軟正黑體" panose="020B0604030504040204" pitchFamily="34" charset="-120"/>
              </a:rPr>
              <a:t>些</a:t>
            </a:r>
            <a:r>
              <a:rPr lang="zh-TW" altLang="zh-TW" sz="1600" b="1" dirty="0" smtClean="0">
                <a:solidFill>
                  <a:schemeClr val="bg2"/>
                </a:solidFill>
                <a:latin typeface="微軟正黑體" panose="020B0604030504040204" pitchFamily="34" charset="-120"/>
                <a:ea typeface="微軟正黑體" panose="020B0604030504040204" pitchFamily="34" charset="-120"/>
              </a:rPr>
              <a:t>年指數</a:t>
            </a:r>
            <a:r>
              <a:rPr lang="zh-TW" altLang="en-US" sz="1600" b="1" dirty="0" smtClean="0">
                <a:solidFill>
                  <a:schemeClr val="bg2"/>
                </a:solidFill>
                <a:latin typeface="微軟正黑體" panose="020B0604030504040204" pitchFamily="34" charset="-120"/>
                <a:ea typeface="微軟正黑體" panose="020B0604030504040204" pitchFamily="34" charset="-120"/>
              </a:rPr>
              <a:t>有明顯</a:t>
            </a:r>
            <a:r>
              <a:rPr lang="zh-TW" altLang="zh-TW" sz="1600" b="1" dirty="0" smtClean="0">
                <a:solidFill>
                  <a:schemeClr val="bg2"/>
                </a:solidFill>
                <a:latin typeface="微軟正黑體" panose="020B0604030504040204" pitchFamily="34" charset="-120"/>
                <a:ea typeface="微軟正黑體" panose="020B0604030504040204" pitchFamily="34" charset="-120"/>
              </a:rPr>
              <a:t>攀升</a:t>
            </a:r>
            <a:endParaRPr lang="zh-TW" altLang="zh-TW" sz="1600" b="1" dirty="0">
              <a:solidFill>
                <a:schemeClr val="bg2"/>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480113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99"/>
          <p:cNvSpPr/>
          <p:nvPr/>
        </p:nvSpPr>
        <p:spPr>
          <a:xfrm flipH="1">
            <a:off x="713350" y="1851800"/>
            <a:ext cx="5357100" cy="22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1" name="Google Shape;1601;p99"/>
          <p:cNvPicPr preferRelativeResize="0"/>
          <p:nvPr/>
        </p:nvPicPr>
        <p:blipFill rotWithShape="1">
          <a:blip r:embed="rId3">
            <a:alphaModFix/>
          </a:blip>
          <a:srcRect t="199" b="209"/>
          <a:stretch/>
        </p:blipFill>
        <p:spPr>
          <a:xfrm>
            <a:off x="6070450" y="0"/>
            <a:ext cx="3073551" cy="4599398"/>
          </a:xfrm>
          <a:prstGeom prst="rect">
            <a:avLst/>
          </a:prstGeom>
          <a:noFill/>
          <a:ln>
            <a:noFill/>
          </a:ln>
        </p:spPr>
      </p:pic>
      <p:sp>
        <p:nvSpPr>
          <p:cNvPr id="1602" name="Google Shape;1602;p99"/>
          <p:cNvSpPr txBox="1">
            <a:spLocks noGrp="1"/>
          </p:cNvSpPr>
          <p:nvPr>
            <p:ph type="title"/>
          </p:nvPr>
        </p:nvSpPr>
        <p:spPr>
          <a:xfrm>
            <a:off x="1095106" y="1487091"/>
            <a:ext cx="3619800" cy="411600"/>
          </a:xfrm>
          <a:prstGeom prst="rect">
            <a:avLst/>
          </a:prstGeom>
        </p:spPr>
        <p:txBody>
          <a:bodyPr spcFirstLastPara="1" wrap="square" lIns="91425" tIns="91425" rIns="91425" bIns="91425" anchor="ctr" anchorCtr="0">
            <a:noAutofit/>
          </a:bodyPr>
          <a:lstStyle/>
          <a:p>
            <a:pPr lvl="0"/>
            <a:r>
              <a:rPr lang="zh-TW" altLang="en-US" sz="3000" b="1" dirty="0" smtClean="0">
                <a:latin typeface="微軟正黑體" panose="020B0604030504040204" pitchFamily="34" charset="-120"/>
                <a:ea typeface="微軟正黑體" panose="020B0604030504040204" pitchFamily="34" charset="-120"/>
              </a:rPr>
              <a:t>影響房價</a:t>
            </a:r>
            <a:r>
              <a:rPr lang="zh-TW" altLang="zh-TW" sz="3000" b="1" dirty="0">
                <a:latin typeface="微軟正黑體" panose="020B0604030504040204" pitchFamily="34" charset="-120"/>
                <a:ea typeface="微軟正黑體" panose="020B0604030504040204" pitchFamily="34" charset="-120"/>
              </a:rPr>
              <a:t>因素</a:t>
            </a:r>
            <a:r>
              <a:rPr lang="en-US" altLang="zh-TW" sz="3000" b="1" dirty="0" smtClean="0">
                <a:latin typeface="微軟正黑體" panose="020B0604030504040204" pitchFamily="34" charset="-120"/>
                <a:ea typeface="微軟正黑體" panose="020B0604030504040204" pitchFamily="34" charset="-120"/>
              </a:rPr>
              <a:t>?</a:t>
            </a:r>
            <a:br>
              <a:rPr lang="en-US" altLang="zh-TW" sz="3000" b="1" dirty="0" smtClean="0">
                <a:latin typeface="微軟正黑體" panose="020B0604030504040204" pitchFamily="34" charset="-120"/>
                <a:ea typeface="微軟正黑體" panose="020B0604030504040204" pitchFamily="34" charset="-120"/>
              </a:rPr>
            </a:br>
            <a:endParaRPr sz="3000" b="1" dirty="0">
              <a:latin typeface="微軟正黑體" panose="020B0604030504040204" pitchFamily="34" charset="-120"/>
              <a:ea typeface="微軟正黑體" panose="020B0604030504040204" pitchFamily="34" charset="-120"/>
            </a:endParaRPr>
          </a:p>
        </p:txBody>
      </p:sp>
      <p:sp>
        <p:nvSpPr>
          <p:cNvPr id="1603" name="Google Shape;1603;p99"/>
          <p:cNvSpPr/>
          <p:nvPr/>
        </p:nvSpPr>
        <p:spPr>
          <a:xfrm flipH="1">
            <a:off x="6070350" y="1853187"/>
            <a:ext cx="2360400" cy="220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99"/>
          <p:cNvSpPr txBox="1">
            <a:spLocks noGrp="1"/>
          </p:cNvSpPr>
          <p:nvPr>
            <p:ph type="body" idx="1"/>
          </p:nvPr>
        </p:nvSpPr>
        <p:spPr>
          <a:xfrm>
            <a:off x="805351" y="1945582"/>
            <a:ext cx="5049440" cy="1833300"/>
          </a:xfrm>
          <a:prstGeom prst="rect">
            <a:avLst/>
          </a:prstGeom>
        </p:spPr>
        <p:txBody>
          <a:bodyPr spcFirstLastPara="1" wrap="square" lIns="91425" tIns="91425" rIns="91425" bIns="91425" anchor="t" anchorCtr="0">
            <a:noAutofit/>
          </a:bodyPr>
          <a:lstStyle/>
          <a:p>
            <a:pPr marL="152400" indent="0">
              <a:buNone/>
            </a:pPr>
            <a:r>
              <a:rPr lang="zh-TW" altLang="zh-TW" sz="1600" b="1" dirty="0" smtClean="0">
                <a:latin typeface="微軟正黑體" panose="020B0604030504040204" pitchFamily="34" charset="-120"/>
                <a:ea typeface="微軟正黑體" panose="020B0604030504040204" pitchFamily="34" charset="-120"/>
              </a:rPr>
              <a:t>影響</a:t>
            </a:r>
            <a:r>
              <a:rPr lang="zh-TW" altLang="zh-TW" sz="1600" b="1" dirty="0">
                <a:latin typeface="微軟正黑體" panose="020B0604030504040204" pitchFamily="34" charset="-120"/>
                <a:ea typeface="微軟正黑體" panose="020B0604030504040204" pitchFamily="34" charset="-120"/>
              </a:rPr>
              <a:t>房價的</a:t>
            </a:r>
            <a:r>
              <a:rPr lang="zh-TW" altLang="zh-TW" sz="1600" b="1" dirty="0" smtClean="0">
                <a:latin typeface="微軟正黑體" panose="020B0604030504040204" pitchFamily="34" charset="-120"/>
                <a:ea typeface="微軟正黑體" panose="020B0604030504040204" pitchFamily="34" charset="-120"/>
              </a:rPr>
              <a:t>因素，如</a:t>
            </a:r>
            <a:r>
              <a:rPr lang="zh-TW" altLang="zh-TW" sz="1600" b="1" dirty="0">
                <a:latin typeface="微軟正黑體" panose="020B0604030504040204" pitchFamily="34" charset="-120"/>
                <a:ea typeface="微軟正黑體" panose="020B0604030504040204" pitchFamily="34" charset="-120"/>
              </a:rPr>
              <a:t>熱錢流入房市、投資者心理和政府政策</a:t>
            </a:r>
            <a:r>
              <a:rPr lang="zh-TW" altLang="zh-TW" sz="1600" b="1" dirty="0" smtClean="0">
                <a:latin typeface="微軟正黑體" panose="020B0604030504040204" pitchFamily="34" charset="-120"/>
                <a:ea typeface="微軟正黑體" panose="020B0604030504040204" pitchFamily="34" charset="-120"/>
              </a:rPr>
              <a:t>等等</a:t>
            </a:r>
            <a:r>
              <a:rPr lang="en-US" altLang="zh-TW" sz="1600" b="1" dirty="0" smtClean="0">
                <a:latin typeface="微軟正黑體" panose="020B0604030504040204" pitchFamily="34" charset="-120"/>
                <a:ea typeface="微軟正黑體" panose="020B0604030504040204" pitchFamily="34" charset="-120"/>
              </a:rPr>
              <a:t>…</a:t>
            </a:r>
          </a:p>
          <a:p>
            <a:pPr marL="152400" indent="0">
              <a:buNone/>
            </a:pPr>
            <a:endParaRPr lang="en-US" altLang="zh-TW" sz="1600" b="1" dirty="0">
              <a:latin typeface="微軟正黑體" panose="020B0604030504040204" pitchFamily="34" charset="-120"/>
              <a:ea typeface="微軟正黑體" panose="020B0604030504040204" pitchFamily="34" charset="-120"/>
            </a:endParaRPr>
          </a:p>
          <a:p>
            <a:pPr marL="152400" indent="0">
              <a:buNone/>
            </a:pPr>
            <a:r>
              <a:rPr lang="zh-TW" altLang="zh-TW" sz="1600" b="1" dirty="0" smtClean="0">
                <a:latin typeface="微軟正黑體" panose="020B0604030504040204" pitchFamily="34" charset="-120"/>
                <a:ea typeface="微軟正黑體" panose="020B0604030504040204" pitchFamily="34" charset="-120"/>
              </a:rPr>
              <a:t>利率</a:t>
            </a:r>
            <a:r>
              <a:rPr lang="zh-TW" altLang="zh-TW" sz="1600" b="1" dirty="0">
                <a:latin typeface="微軟正黑體" panose="020B0604030504040204" pitchFamily="34" charset="-120"/>
                <a:ea typeface="微軟正黑體" panose="020B0604030504040204" pitchFamily="34" charset="-120"/>
              </a:rPr>
              <a:t>是一個常被提及的因素，因為它會影響房屋供求關係，進而影響房價的變動。</a:t>
            </a:r>
          </a:p>
          <a:p>
            <a:pPr marL="152400" indent="0">
              <a:buNone/>
            </a:pPr>
            <a:endParaRPr lang="zh-TW" altLang="zh-TW" sz="16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54174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99"/>
          <p:cNvSpPr/>
          <p:nvPr/>
        </p:nvSpPr>
        <p:spPr>
          <a:xfrm flipH="1">
            <a:off x="713350" y="1851800"/>
            <a:ext cx="5357100" cy="22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1" name="Google Shape;1601;p99"/>
          <p:cNvPicPr preferRelativeResize="0"/>
          <p:nvPr/>
        </p:nvPicPr>
        <p:blipFill rotWithShape="1">
          <a:blip r:embed="rId3">
            <a:alphaModFix/>
          </a:blip>
          <a:srcRect t="199" b="209"/>
          <a:stretch/>
        </p:blipFill>
        <p:spPr>
          <a:xfrm>
            <a:off x="6070450" y="0"/>
            <a:ext cx="3073551" cy="4599398"/>
          </a:xfrm>
          <a:prstGeom prst="rect">
            <a:avLst/>
          </a:prstGeom>
          <a:noFill/>
          <a:ln>
            <a:noFill/>
          </a:ln>
        </p:spPr>
      </p:pic>
      <p:sp>
        <p:nvSpPr>
          <p:cNvPr id="1602" name="Google Shape;1602;p99"/>
          <p:cNvSpPr txBox="1">
            <a:spLocks noGrp="1"/>
          </p:cNvSpPr>
          <p:nvPr>
            <p:ph type="title"/>
          </p:nvPr>
        </p:nvSpPr>
        <p:spPr>
          <a:xfrm>
            <a:off x="1223575" y="1301500"/>
            <a:ext cx="36198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000" b="1" dirty="0">
              <a:latin typeface="微軟正黑體" panose="020B0604030504040204" pitchFamily="34" charset="-120"/>
              <a:ea typeface="微軟正黑體" panose="020B0604030504040204" pitchFamily="34" charset="-120"/>
            </a:endParaRPr>
          </a:p>
        </p:txBody>
      </p:sp>
      <p:sp>
        <p:nvSpPr>
          <p:cNvPr id="1604" name="Google Shape;1604;p99"/>
          <p:cNvSpPr txBox="1">
            <a:spLocks noGrp="1"/>
          </p:cNvSpPr>
          <p:nvPr>
            <p:ph type="body" idx="1"/>
          </p:nvPr>
        </p:nvSpPr>
        <p:spPr>
          <a:xfrm>
            <a:off x="1186899" y="1948460"/>
            <a:ext cx="3619800" cy="18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2000" b="1" dirty="0">
              <a:latin typeface="微軟正黑體" panose="020B0604030504040204" pitchFamily="34" charset="-120"/>
              <a:ea typeface="微軟正黑體" panose="020B0604030504040204" pitchFamily="34" charset="-120"/>
              <a:cs typeface="DM Serif Display"/>
              <a:sym typeface="DM Serif Display"/>
            </a:endParaRPr>
          </a:p>
        </p:txBody>
      </p:sp>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8271165" cy="5137253"/>
          </a:xfrm>
          <a:prstGeom prst="rect">
            <a:avLst/>
          </a:prstGeom>
        </p:spPr>
      </p:pic>
    </p:spTree>
    <p:extLst>
      <p:ext uri="{BB962C8B-B14F-4D97-AF65-F5344CB8AC3E}">
        <p14:creationId xmlns:p14="http://schemas.microsoft.com/office/powerpoint/2010/main" val="29771816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99"/>
          <p:cNvSpPr/>
          <p:nvPr/>
        </p:nvSpPr>
        <p:spPr>
          <a:xfrm flipH="1">
            <a:off x="713350" y="1851800"/>
            <a:ext cx="5357100" cy="22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1" name="Google Shape;1601;p99"/>
          <p:cNvPicPr preferRelativeResize="0"/>
          <p:nvPr/>
        </p:nvPicPr>
        <p:blipFill rotWithShape="1">
          <a:blip r:embed="rId3">
            <a:alphaModFix/>
          </a:blip>
          <a:srcRect t="199" b="209"/>
          <a:stretch/>
        </p:blipFill>
        <p:spPr>
          <a:xfrm>
            <a:off x="6070450" y="0"/>
            <a:ext cx="3073551" cy="4599398"/>
          </a:xfrm>
          <a:prstGeom prst="rect">
            <a:avLst/>
          </a:prstGeom>
          <a:noFill/>
          <a:ln>
            <a:noFill/>
          </a:ln>
        </p:spPr>
      </p:pic>
      <p:sp>
        <p:nvSpPr>
          <p:cNvPr id="1602" name="Google Shape;1602;p99"/>
          <p:cNvSpPr txBox="1">
            <a:spLocks noGrp="1"/>
          </p:cNvSpPr>
          <p:nvPr>
            <p:ph type="title"/>
          </p:nvPr>
        </p:nvSpPr>
        <p:spPr>
          <a:xfrm>
            <a:off x="1223575" y="1301500"/>
            <a:ext cx="36198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000" b="1" dirty="0">
              <a:latin typeface="微軟正黑體" panose="020B0604030504040204" pitchFamily="34" charset="-120"/>
              <a:ea typeface="微軟正黑體" panose="020B0604030504040204" pitchFamily="34" charset="-120"/>
            </a:endParaRPr>
          </a:p>
        </p:txBody>
      </p:sp>
      <p:sp>
        <p:nvSpPr>
          <p:cNvPr id="1604" name="Google Shape;1604;p99"/>
          <p:cNvSpPr txBox="1">
            <a:spLocks noGrp="1"/>
          </p:cNvSpPr>
          <p:nvPr>
            <p:ph type="body" idx="1"/>
          </p:nvPr>
        </p:nvSpPr>
        <p:spPr>
          <a:xfrm>
            <a:off x="1186899" y="1948460"/>
            <a:ext cx="3619800" cy="18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2000" b="1" dirty="0">
              <a:latin typeface="微軟正黑體" panose="020B0604030504040204" pitchFamily="34" charset="-120"/>
              <a:ea typeface="微軟正黑體" panose="020B0604030504040204" pitchFamily="34" charset="-120"/>
              <a:cs typeface="DM Serif Display"/>
              <a:sym typeface="DM Serif Display"/>
            </a:endParaRPr>
          </a:p>
        </p:txBody>
      </p:sp>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8288807" cy="5143920"/>
          </a:xfrm>
          <a:prstGeom prst="rect">
            <a:avLst/>
          </a:prstGeom>
        </p:spPr>
      </p:pic>
      <p:grpSp>
        <p:nvGrpSpPr>
          <p:cNvPr id="6" name="群組 5"/>
          <p:cNvGrpSpPr/>
          <p:nvPr/>
        </p:nvGrpSpPr>
        <p:grpSpPr>
          <a:xfrm>
            <a:off x="6506598" y="416342"/>
            <a:ext cx="893387" cy="3997355"/>
            <a:chOff x="6543999" y="416763"/>
            <a:chExt cx="855986" cy="3997355"/>
          </a:xfrm>
        </p:grpSpPr>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3999" y="416763"/>
              <a:ext cx="855986" cy="3997355"/>
            </a:xfrm>
            <a:prstGeom prst="rect">
              <a:avLst/>
            </a:prstGeom>
            <a:ln w="57150">
              <a:solidFill>
                <a:schemeClr val="tx1"/>
              </a:solidFill>
            </a:ln>
          </p:spPr>
        </p:pic>
        <p:sp>
          <p:nvSpPr>
            <p:cNvPr id="5" name="矩形 4"/>
            <p:cNvSpPr/>
            <p:nvPr/>
          </p:nvSpPr>
          <p:spPr>
            <a:xfrm>
              <a:off x="6543999" y="416763"/>
              <a:ext cx="855986" cy="39973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 name="文字方塊 6"/>
          <p:cNvSpPr txBox="1"/>
          <p:nvPr/>
        </p:nvSpPr>
        <p:spPr>
          <a:xfrm>
            <a:off x="7399985" y="282872"/>
            <a:ext cx="1620957" cy="584775"/>
          </a:xfrm>
          <a:prstGeom prst="rect">
            <a:avLst/>
          </a:prstGeom>
          <a:noFill/>
        </p:spPr>
        <p:txBody>
          <a:bodyPr wrap="none" rtlCol="0">
            <a:spAutoFit/>
          </a:bodyPr>
          <a:lstStyle/>
          <a:p>
            <a:r>
              <a:rPr lang="zh-TW" altLang="en-US" sz="1600" b="1" dirty="0" smtClean="0">
                <a:solidFill>
                  <a:schemeClr val="bg2"/>
                </a:solidFill>
                <a:latin typeface="微軟正黑體" panose="020B0604030504040204" pitchFamily="34" charset="-120"/>
                <a:ea typeface="微軟正黑體" panose="020B0604030504040204" pitchFamily="34" charset="-120"/>
              </a:rPr>
              <a:t>指數創歷年新高</a:t>
            </a:r>
            <a:endParaRPr lang="en-US" altLang="zh-TW" sz="1600" b="1" dirty="0" smtClean="0">
              <a:solidFill>
                <a:schemeClr val="bg2"/>
              </a:solidFill>
              <a:latin typeface="微軟正黑體" panose="020B0604030504040204" pitchFamily="34" charset="-120"/>
              <a:ea typeface="微軟正黑體" panose="020B0604030504040204" pitchFamily="34" charset="-120"/>
            </a:endParaRPr>
          </a:p>
          <a:p>
            <a:r>
              <a:rPr lang="zh-TW" altLang="en-US" sz="1600" b="1" dirty="0">
                <a:solidFill>
                  <a:schemeClr val="bg2"/>
                </a:solidFill>
                <a:latin typeface="微軟正黑體" panose="020B0604030504040204" pitchFamily="34" charset="-120"/>
                <a:ea typeface="微軟正黑體" panose="020B0604030504040204" pitchFamily="34" charset="-120"/>
              </a:rPr>
              <a:t>利率創歷年新低</a:t>
            </a:r>
          </a:p>
        </p:txBody>
      </p:sp>
    </p:spTree>
    <p:extLst>
      <p:ext uri="{BB962C8B-B14F-4D97-AF65-F5344CB8AC3E}">
        <p14:creationId xmlns:p14="http://schemas.microsoft.com/office/powerpoint/2010/main" val="26737538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99"/>
          <p:cNvSpPr/>
          <p:nvPr/>
        </p:nvSpPr>
        <p:spPr>
          <a:xfrm flipH="1">
            <a:off x="713350" y="1851800"/>
            <a:ext cx="5357100" cy="22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1" name="Google Shape;1601;p99"/>
          <p:cNvPicPr preferRelativeResize="0"/>
          <p:nvPr/>
        </p:nvPicPr>
        <p:blipFill rotWithShape="1">
          <a:blip r:embed="rId3">
            <a:alphaModFix/>
          </a:blip>
          <a:srcRect t="199" b="209"/>
          <a:stretch/>
        </p:blipFill>
        <p:spPr>
          <a:xfrm>
            <a:off x="6066949" y="0"/>
            <a:ext cx="3073551" cy="4599398"/>
          </a:xfrm>
          <a:prstGeom prst="rect">
            <a:avLst/>
          </a:prstGeom>
          <a:noFill/>
          <a:ln>
            <a:noFill/>
          </a:ln>
        </p:spPr>
      </p:pic>
      <p:sp>
        <p:nvSpPr>
          <p:cNvPr id="1602" name="Google Shape;1602;p99"/>
          <p:cNvSpPr txBox="1">
            <a:spLocks noGrp="1"/>
          </p:cNvSpPr>
          <p:nvPr>
            <p:ph type="title"/>
          </p:nvPr>
        </p:nvSpPr>
        <p:spPr>
          <a:xfrm>
            <a:off x="1223575" y="1301500"/>
            <a:ext cx="36198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000" b="1" dirty="0">
              <a:latin typeface="微軟正黑體" panose="020B0604030504040204" pitchFamily="34" charset="-120"/>
              <a:ea typeface="微軟正黑體" panose="020B0604030504040204" pitchFamily="34" charset="-120"/>
            </a:endParaRPr>
          </a:p>
        </p:txBody>
      </p:sp>
      <p:sp>
        <p:nvSpPr>
          <p:cNvPr id="1604" name="Google Shape;1604;p99"/>
          <p:cNvSpPr txBox="1">
            <a:spLocks noGrp="1"/>
          </p:cNvSpPr>
          <p:nvPr>
            <p:ph type="body" idx="1"/>
          </p:nvPr>
        </p:nvSpPr>
        <p:spPr>
          <a:xfrm>
            <a:off x="1186899" y="1948460"/>
            <a:ext cx="3619800" cy="18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2000" b="1" dirty="0">
              <a:latin typeface="微軟正黑體" panose="020B0604030504040204" pitchFamily="34" charset="-120"/>
              <a:ea typeface="微軟正黑體" panose="020B0604030504040204" pitchFamily="34" charset="-120"/>
              <a:cs typeface="DM Serif Display"/>
              <a:sym typeface="DM Serif Display"/>
            </a:endParaRPr>
          </a:p>
        </p:txBody>
      </p:sp>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259829" cy="5143500"/>
          </a:xfrm>
          <a:prstGeom prst="rect">
            <a:avLst/>
          </a:prstGeom>
        </p:spPr>
      </p:pic>
    </p:spTree>
    <p:extLst>
      <p:ext uri="{BB962C8B-B14F-4D97-AF65-F5344CB8AC3E}">
        <p14:creationId xmlns:p14="http://schemas.microsoft.com/office/powerpoint/2010/main" val="10692911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99"/>
          <p:cNvSpPr/>
          <p:nvPr/>
        </p:nvSpPr>
        <p:spPr>
          <a:xfrm flipH="1">
            <a:off x="713350" y="1851800"/>
            <a:ext cx="5357100" cy="22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1" name="Google Shape;1601;p99"/>
          <p:cNvPicPr preferRelativeResize="0"/>
          <p:nvPr/>
        </p:nvPicPr>
        <p:blipFill rotWithShape="1">
          <a:blip r:embed="rId3">
            <a:alphaModFix/>
          </a:blip>
          <a:srcRect t="199" b="209"/>
          <a:stretch/>
        </p:blipFill>
        <p:spPr>
          <a:xfrm>
            <a:off x="6066949" y="0"/>
            <a:ext cx="3073551" cy="4599398"/>
          </a:xfrm>
          <a:prstGeom prst="rect">
            <a:avLst/>
          </a:prstGeom>
          <a:noFill/>
          <a:ln>
            <a:noFill/>
          </a:ln>
        </p:spPr>
      </p:pic>
      <p:sp>
        <p:nvSpPr>
          <p:cNvPr id="1602" name="Google Shape;1602;p99"/>
          <p:cNvSpPr txBox="1">
            <a:spLocks noGrp="1"/>
          </p:cNvSpPr>
          <p:nvPr>
            <p:ph type="title"/>
          </p:nvPr>
        </p:nvSpPr>
        <p:spPr>
          <a:xfrm>
            <a:off x="1223575" y="1301500"/>
            <a:ext cx="36198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000" b="1" dirty="0">
              <a:latin typeface="微軟正黑體" panose="020B0604030504040204" pitchFamily="34" charset="-120"/>
              <a:ea typeface="微軟正黑體" panose="020B0604030504040204" pitchFamily="34" charset="-120"/>
            </a:endParaRPr>
          </a:p>
        </p:txBody>
      </p:sp>
      <p:sp>
        <p:nvSpPr>
          <p:cNvPr id="1604" name="Google Shape;1604;p99"/>
          <p:cNvSpPr txBox="1">
            <a:spLocks noGrp="1"/>
          </p:cNvSpPr>
          <p:nvPr>
            <p:ph type="body" idx="1"/>
          </p:nvPr>
        </p:nvSpPr>
        <p:spPr>
          <a:xfrm>
            <a:off x="1186899" y="1948460"/>
            <a:ext cx="3619800" cy="18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2000" b="1" dirty="0">
              <a:latin typeface="微軟正黑體" panose="020B0604030504040204" pitchFamily="34" charset="-120"/>
              <a:ea typeface="微軟正黑體" panose="020B0604030504040204" pitchFamily="34" charset="-120"/>
              <a:cs typeface="DM Serif Display"/>
              <a:sym typeface="DM Serif Display"/>
            </a:endParaRPr>
          </a:p>
        </p:txBody>
      </p:sp>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259829" cy="5143500"/>
          </a:xfrm>
          <a:prstGeom prst="rect">
            <a:avLst/>
          </a:prstGeom>
          <a:noFill/>
          <a:ln>
            <a:noFill/>
          </a:ln>
          <a:effectLst>
            <a:glow>
              <a:schemeClr val="accent1"/>
            </a:glow>
          </a:effectLst>
        </p:spPr>
      </p:pic>
      <p:sp>
        <p:nvSpPr>
          <p:cNvPr id="2" name="矩形 1"/>
          <p:cNvSpPr/>
          <p:nvPr/>
        </p:nvSpPr>
        <p:spPr>
          <a:xfrm>
            <a:off x="1" y="476094"/>
            <a:ext cx="5705554" cy="4307504"/>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5705555" y="476094"/>
            <a:ext cx="2010167" cy="4307504"/>
          </a:xfrm>
          <a:prstGeom prst="rect">
            <a:avLst/>
          </a:prstGeom>
          <a:noFill/>
          <a:ln w="57150">
            <a:solidFill>
              <a:srgbClr val="FE02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6997805" y="241825"/>
            <a:ext cx="1420721" cy="307777"/>
          </a:xfrm>
          <a:prstGeom prst="rect">
            <a:avLst/>
          </a:prstGeom>
          <a:noFill/>
        </p:spPr>
        <p:txBody>
          <a:bodyPr wrap="square" rtlCol="0">
            <a:spAutoFit/>
          </a:bodyPr>
          <a:lstStyle/>
          <a:p>
            <a:endParaRPr lang="zh-TW" altLang="en-US" dirty="0"/>
          </a:p>
        </p:txBody>
      </p:sp>
      <p:sp>
        <p:nvSpPr>
          <p:cNvPr id="7" name="文字方塊 6"/>
          <p:cNvSpPr txBox="1"/>
          <p:nvPr/>
        </p:nvSpPr>
        <p:spPr>
          <a:xfrm>
            <a:off x="3762388" y="476094"/>
            <a:ext cx="2798120" cy="1077218"/>
          </a:xfrm>
          <a:prstGeom prst="rect">
            <a:avLst/>
          </a:prstGeom>
          <a:noFill/>
        </p:spPr>
        <p:txBody>
          <a:bodyPr wrap="square" rtlCol="0">
            <a:spAutoFit/>
          </a:bodyPr>
          <a:lstStyle/>
          <a:p>
            <a:r>
              <a:rPr lang="zh-TW" altLang="en-US" sz="1600" b="1" dirty="0" smtClean="0">
                <a:solidFill>
                  <a:schemeClr val="bg2"/>
                </a:solidFill>
                <a:latin typeface="微軟正黑體" panose="020B0604030504040204" pitchFamily="34" charset="-120"/>
                <a:ea typeface="微軟正黑體" panose="020B0604030504040204" pitchFamily="34" charset="-120"/>
              </a:rPr>
              <a:t>在近些年隨著</a:t>
            </a:r>
            <a:endParaRPr lang="en-US" altLang="zh-TW" sz="1600" b="1" dirty="0" smtClean="0">
              <a:solidFill>
                <a:schemeClr val="bg2"/>
              </a:solidFill>
              <a:latin typeface="微軟正黑體" panose="020B0604030504040204" pitchFamily="34" charset="-120"/>
              <a:ea typeface="微軟正黑體" panose="020B0604030504040204" pitchFamily="34" charset="-120"/>
            </a:endParaRPr>
          </a:p>
          <a:p>
            <a:r>
              <a:rPr lang="zh-TW" altLang="en-US" sz="1600" b="1" dirty="0" smtClean="0">
                <a:solidFill>
                  <a:schemeClr val="bg2"/>
                </a:solidFill>
                <a:latin typeface="微軟正黑體" panose="020B0604030504040204" pitchFamily="34" charset="-120"/>
                <a:ea typeface="微軟正黑體" panose="020B0604030504040204" pitchFamily="34" charset="-120"/>
              </a:rPr>
              <a:t>利率下降</a:t>
            </a:r>
            <a:endParaRPr lang="en-US" altLang="zh-TW" sz="1600" b="1" dirty="0" smtClean="0">
              <a:solidFill>
                <a:schemeClr val="bg2"/>
              </a:solidFill>
              <a:latin typeface="微軟正黑體" panose="020B0604030504040204" pitchFamily="34" charset="-120"/>
              <a:ea typeface="微軟正黑體" panose="020B0604030504040204" pitchFamily="34" charset="-120"/>
            </a:endParaRPr>
          </a:p>
          <a:p>
            <a:r>
              <a:rPr lang="zh-TW" altLang="en-US" sz="1600" b="1" dirty="0" smtClean="0">
                <a:solidFill>
                  <a:schemeClr val="bg2"/>
                </a:solidFill>
                <a:latin typeface="微軟正黑體" panose="020B0604030504040204" pitchFamily="34" charset="-120"/>
                <a:ea typeface="微軟正黑體" panose="020B0604030504040204" pitchFamily="34" charset="-120"/>
              </a:rPr>
              <a:t>房貸金額大幅攀升，</a:t>
            </a:r>
            <a:endParaRPr lang="en-US" altLang="zh-TW" sz="1600" b="1" dirty="0" smtClean="0">
              <a:solidFill>
                <a:schemeClr val="bg2"/>
              </a:solidFill>
              <a:latin typeface="微軟正黑體" panose="020B0604030504040204" pitchFamily="34" charset="-120"/>
              <a:ea typeface="微軟正黑體" panose="020B0604030504040204" pitchFamily="34" charset="-120"/>
            </a:endParaRPr>
          </a:p>
          <a:p>
            <a:r>
              <a:rPr lang="zh-TW" altLang="en-US" sz="1600" b="1" dirty="0">
                <a:solidFill>
                  <a:schemeClr val="bg2"/>
                </a:solidFill>
                <a:latin typeface="微軟正黑體" panose="020B0604030504040204" pitchFamily="34" charset="-120"/>
                <a:ea typeface="微軟正黑體" panose="020B0604030504040204" pitchFamily="34" charset="-120"/>
              </a:rPr>
              <a:t>也創</a:t>
            </a:r>
            <a:r>
              <a:rPr lang="zh-TW" altLang="en-US" sz="1600" b="1" dirty="0" smtClean="0">
                <a:solidFill>
                  <a:schemeClr val="bg2"/>
                </a:solidFill>
                <a:latin typeface="微軟正黑體" panose="020B0604030504040204" pitchFamily="34" charset="-120"/>
                <a:ea typeface="微軟正黑體" panose="020B0604030504040204" pitchFamily="34" charset="-120"/>
              </a:rPr>
              <a:t>近</a:t>
            </a:r>
            <a:r>
              <a:rPr lang="en-US" altLang="zh-TW" sz="1600" b="1" dirty="0" smtClean="0">
                <a:solidFill>
                  <a:schemeClr val="bg2"/>
                </a:solidFill>
                <a:latin typeface="微軟正黑體" panose="020B0604030504040204" pitchFamily="34" charset="-120"/>
                <a:ea typeface="微軟正黑體" panose="020B0604030504040204" pitchFamily="34" charset="-120"/>
              </a:rPr>
              <a:t>20</a:t>
            </a:r>
            <a:r>
              <a:rPr lang="zh-TW" altLang="en-US" sz="1600" b="1" dirty="0" smtClean="0">
                <a:solidFill>
                  <a:schemeClr val="bg2"/>
                </a:solidFill>
                <a:latin typeface="微軟正黑體" panose="020B0604030504040204" pitchFamily="34" charset="-120"/>
                <a:ea typeface="微軟正黑體" panose="020B0604030504040204" pitchFamily="34" charset="-120"/>
              </a:rPr>
              <a:t>年的新高</a:t>
            </a:r>
            <a:endParaRPr lang="zh-TW" altLang="en-US" sz="1600" b="1" dirty="0">
              <a:solidFill>
                <a:schemeClr val="bg2"/>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043747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99"/>
          <p:cNvSpPr/>
          <p:nvPr/>
        </p:nvSpPr>
        <p:spPr>
          <a:xfrm flipH="1">
            <a:off x="713350" y="1851800"/>
            <a:ext cx="5357100" cy="22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1" name="Google Shape;1601;p99"/>
          <p:cNvPicPr preferRelativeResize="0"/>
          <p:nvPr/>
        </p:nvPicPr>
        <p:blipFill rotWithShape="1">
          <a:blip r:embed="rId3">
            <a:alphaModFix/>
          </a:blip>
          <a:srcRect t="199" b="209"/>
          <a:stretch/>
        </p:blipFill>
        <p:spPr>
          <a:xfrm>
            <a:off x="6070450" y="0"/>
            <a:ext cx="3073551" cy="4599398"/>
          </a:xfrm>
          <a:prstGeom prst="rect">
            <a:avLst/>
          </a:prstGeom>
          <a:noFill/>
          <a:ln>
            <a:noFill/>
          </a:ln>
        </p:spPr>
      </p:pic>
      <p:sp>
        <p:nvSpPr>
          <p:cNvPr id="1602" name="Google Shape;1602;p99"/>
          <p:cNvSpPr txBox="1">
            <a:spLocks noGrp="1"/>
          </p:cNvSpPr>
          <p:nvPr>
            <p:ph type="title"/>
          </p:nvPr>
        </p:nvSpPr>
        <p:spPr>
          <a:xfrm>
            <a:off x="1223575" y="1301500"/>
            <a:ext cx="36198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000" b="1" dirty="0">
              <a:latin typeface="微軟正黑體" panose="020B0604030504040204" pitchFamily="34" charset="-120"/>
              <a:ea typeface="微軟正黑體" panose="020B0604030504040204" pitchFamily="34" charset="-120"/>
            </a:endParaRPr>
          </a:p>
        </p:txBody>
      </p:sp>
      <p:sp>
        <p:nvSpPr>
          <p:cNvPr id="1604" name="Google Shape;1604;p99"/>
          <p:cNvSpPr txBox="1">
            <a:spLocks noGrp="1"/>
          </p:cNvSpPr>
          <p:nvPr>
            <p:ph type="body" idx="1"/>
          </p:nvPr>
        </p:nvSpPr>
        <p:spPr>
          <a:xfrm>
            <a:off x="1186899" y="1948460"/>
            <a:ext cx="3619800" cy="18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2000" b="1" dirty="0">
              <a:latin typeface="微軟正黑體" panose="020B0604030504040204" pitchFamily="34" charset="-120"/>
              <a:ea typeface="微軟正黑體" panose="020B0604030504040204" pitchFamily="34" charset="-120"/>
              <a:cs typeface="DM Serif Display"/>
              <a:sym typeface="DM Serif Display"/>
            </a:endParaRPr>
          </a:p>
        </p:txBody>
      </p:sp>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17"/>
            <a:ext cx="8295384" cy="5151617"/>
          </a:xfrm>
          <a:prstGeom prst="rect">
            <a:avLst/>
          </a:prstGeom>
        </p:spPr>
      </p:pic>
      <p:grpSp>
        <p:nvGrpSpPr>
          <p:cNvPr id="17" name="群組 16"/>
          <p:cNvGrpSpPr/>
          <p:nvPr/>
        </p:nvGrpSpPr>
        <p:grpSpPr>
          <a:xfrm>
            <a:off x="3567869" y="3430354"/>
            <a:ext cx="5287494" cy="899995"/>
            <a:chOff x="3856507" y="3432286"/>
            <a:chExt cx="5287494" cy="899995"/>
          </a:xfrm>
        </p:grpSpPr>
        <p:sp>
          <p:nvSpPr>
            <p:cNvPr id="9" name="Google Shape;1604;p99"/>
            <p:cNvSpPr txBox="1">
              <a:spLocks/>
            </p:cNvSpPr>
            <p:nvPr/>
          </p:nvSpPr>
          <p:spPr>
            <a:xfrm>
              <a:off x="5260610" y="3432286"/>
              <a:ext cx="3883391" cy="8999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1pPr>
              <a:lvl2pPr marL="914400" marR="0" lvl="1"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2pPr>
              <a:lvl3pPr marL="1371600" marR="0" lvl="2"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3pPr>
              <a:lvl4pPr marL="1828800" marR="0" lvl="3"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4pPr>
              <a:lvl5pPr marL="2286000" marR="0" lvl="4"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5pPr>
              <a:lvl6pPr marL="2743200" marR="0" lvl="5"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6pPr>
              <a:lvl7pPr marL="3200400" marR="0" lvl="6"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7pPr>
              <a:lvl8pPr marL="3657600" marR="0" lvl="7"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8pPr>
              <a:lvl9pPr marL="4114800" marR="0" lvl="8"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9pPr>
            </a:lstStyle>
            <a:p>
              <a:pPr marL="0" indent="0">
                <a:buNone/>
              </a:pPr>
              <a:r>
                <a:rPr lang="zh-TW" altLang="en-US" sz="1600" b="1" dirty="0">
                  <a:latin typeface="微軟正黑體" panose="020B0604030504040204" pitchFamily="34" charset="-120"/>
                  <a:ea typeface="微軟正黑體" panose="020B0604030504040204" pitchFamily="34" charset="-120"/>
                  <a:cs typeface="DM Serif Display"/>
                  <a:sym typeface="DM Serif Display"/>
                </a:rPr>
                <a:t>中位數房價貸款月攤還</a:t>
              </a:r>
              <a:r>
                <a:rPr lang="zh-TW" altLang="en-US" sz="1600" b="1" dirty="0" smtClean="0">
                  <a:latin typeface="微軟正黑體" panose="020B0604030504040204" pitchFamily="34" charset="-120"/>
                  <a:ea typeface="微軟正黑體" panose="020B0604030504040204" pitchFamily="34" charset="-120"/>
                  <a:cs typeface="DM Serif Display"/>
                  <a:sym typeface="DM Serif Display"/>
                </a:rPr>
                <a:t>額</a:t>
              </a:r>
              <a:endParaRPr lang="en-US" altLang="zh-TW" sz="1600" b="1" dirty="0">
                <a:latin typeface="微軟正黑體" panose="020B0604030504040204" pitchFamily="34" charset="-120"/>
                <a:ea typeface="微軟正黑體" panose="020B0604030504040204" pitchFamily="34" charset="-120"/>
                <a:cs typeface="DM Serif Display"/>
                <a:sym typeface="DM Serif Display"/>
              </a:endParaRPr>
            </a:p>
            <a:p>
              <a:pPr marL="0" indent="0">
                <a:buNone/>
              </a:pPr>
              <a:r>
                <a:rPr lang="zh-TW" altLang="en-US" sz="1600" b="1" dirty="0" smtClean="0">
                  <a:latin typeface="微軟正黑體" panose="020B0604030504040204" pitchFamily="34" charset="-120"/>
                  <a:ea typeface="微軟正黑體" panose="020B0604030504040204" pitchFamily="34" charset="-120"/>
                  <a:cs typeface="DM Serif Display"/>
                  <a:sym typeface="DM Serif Display"/>
                </a:rPr>
                <a:t>家</a:t>
              </a:r>
              <a:r>
                <a:rPr lang="zh-TW" altLang="en-US" sz="1600" b="1" dirty="0">
                  <a:latin typeface="微軟正黑體" panose="020B0604030504040204" pitchFamily="34" charset="-120"/>
                  <a:ea typeface="微軟正黑體" panose="020B0604030504040204" pitchFamily="34" charset="-120"/>
                  <a:cs typeface="DM Serif Display"/>
                  <a:sym typeface="DM Serif Display"/>
                </a:rPr>
                <a:t>戶月可支配所得中位數</a:t>
              </a:r>
              <a:endParaRPr lang="en-US" altLang="zh-TW" sz="1600" b="1" dirty="0">
                <a:latin typeface="微軟正黑體" panose="020B0604030504040204" pitchFamily="34" charset="-120"/>
                <a:ea typeface="微軟正黑體" panose="020B0604030504040204" pitchFamily="34" charset="-120"/>
                <a:cs typeface="DM Serif Display"/>
                <a:sym typeface="DM Serif Display"/>
              </a:endParaRPr>
            </a:p>
          </p:txBody>
        </p:sp>
        <p:cxnSp>
          <p:nvCxnSpPr>
            <p:cNvPr id="12" name="直線接點 11"/>
            <p:cNvCxnSpPr/>
            <p:nvPr/>
          </p:nvCxnSpPr>
          <p:spPr>
            <a:xfrm>
              <a:off x="5260610" y="3770050"/>
              <a:ext cx="243899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Google Shape;1604;p99"/>
            <p:cNvSpPr txBox="1">
              <a:spLocks/>
            </p:cNvSpPr>
            <p:nvPr/>
          </p:nvSpPr>
          <p:spPr>
            <a:xfrm>
              <a:off x="3856507" y="3566832"/>
              <a:ext cx="1404103" cy="49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1pPr>
              <a:lvl2pPr marL="914400" marR="0" lvl="1"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2pPr>
              <a:lvl3pPr marL="1371600" marR="0" lvl="2"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3pPr>
              <a:lvl4pPr marL="1828800" marR="0" lvl="3"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4pPr>
              <a:lvl5pPr marL="2286000" marR="0" lvl="4"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5pPr>
              <a:lvl6pPr marL="2743200" marR="0" lvl="5"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6pPr>
              <a:lvl7pPr marL="3200400" marR="0" lvl="6"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7pPr>
              <a:lvl8pPr marL="3657600" marR="0" lvl="7"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8pPr>
              <a:lvl9pPr marL="4114800" marR="0" lvl="8"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9pPr>
            </a:lstStyle>
            <a:p>
              <a:pPr marL="0" indent="0">
                <a:buNone/>
              </a:pPr>
              <a:r>
                <a:rPr lang="zh-TW" altLang="en-US" sz="1600" b="1" dirty="0" smtClean="0">
                  <a:latin typeface="微軟正黑體" panose="020B0604030504040204" pitchFamily="34" charset="-120"/>
                  <a:ea typeface="微軟正黑體" panose="020B0604030504040204" pitchFamily="34" charset="-120"/>
                  <a:cs typeface="DM Serif Display"/>
                  <a:sym typeface="DM Serif Display"/>
                </a:rPr>
                <a:t>貸款負擔率 </a:t>
              </a:r>
              <a:r>
                <a:rPr lang="en-US" altLang="zh-TW" sz="1600" b="1" dirty="0" smtClean="0">
                  <a:latin typeface="微軟正黑體" panose="020B0604030504040204" pitchFamily="34" charset="-120"/>
                  <a:ea typeface="微軟正黑體" panose="020B0604030504040204" pitchFamily="34" charset="-120"/>
                  <a:cs typeface="DM Serif Display"/>
                  <a:sym typeface="DM Serif Display"/>
                </a:rPr>
                <a:t>=</a:t>
              </a:r>
              <a:r>
                <a:rPr lang="zh-TW" altLang="en-US" sz="1600" b="1" dirty="0" smtClean="0">
                  <a:latin typeface="微軟正黑體" panose="020B0604030504040204" pitchFamily="34" charset="-120"/>
                  <a:ea typeface="微軟正黑體" panose="020B0604030504040204" pitchFamily="34" charset="-120"/>
                  <a:cs typeface="DM Serif Display"/>
                  <a:sym typeface="DM Serif Display"/>
                </a:rPr>
                <a:t> </a:t>
              </a:r>
              <a:endParaRPr lang="en-US" altLang="zh-TW" sz="1600" b="1" dirty="0">
                <a:latin typeface="微軟正黑體" panose="020B0604030504040204" pitchFamily="34" charset="-120"/>
                <a:ea typeface="微軟正黑體" panose="020B0604030504040204" pitchFamily="34" charset="-120"/>
                <a:cs typeface="DM Serif Display"/>
                <a:sym typeface="DM Serif Display"/>
              </a:endParaRPr>
            </a:p>
          </p:txBody>
        </p:sp>
      </p:grpSp>
    </p:spTree>
    <p:extLst>
      <p:ext uri="{BB962C8B-B14F-4D97-AF65-F5344CB8AC3E}">
        <p14:creationId xmlns:p14="http://schemas.microsoft.com/office/powerpoint/2010/main" val="36173063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99"/>
          <p:cNvSpPr/>
          <p:nvPr/>
        </p:nvSpPr>
        <p:spPr>
          <a:xfrm flipH="1">
            <a:off x="713350" y="1851800"/>
            <a:ext cx="5357100" cy="22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1" name="Google Shape;1601;p99"/>
          <p:cNvPicPr preferRelativeResize="0"/>
          <p:nvPr/>
        </p:nvPicPr>
        <p:blipFill rotWithShape="1">
          <a:blip r:embed="rId3">
            <a:alphaModFix/>
          </a:blip>
          <a:srcRect t="199" b="209"/>
          <a:stretch/>
        </p:blipFill>
        <p:spPr>
          <a:xfrm>
            <a:off x="6070450" y="0"/>
            <a:ext cx="3073551" cy="4599398"/>
          </a:xfrm>
          <a:prstGeom prst="rect">
            <a:avLst/>
          </a:prstGeom>
          <a:noFill/>
          <a:ln>
            <a:noFill/>
          </a:ln>
        </p:spPr>
      </p:pic>
      <p:sp>
        <p:nvSpPr>
          <p:cNvPr id="1602" name="Google Shape;1602;p99"/>
          <p:cNvSpPr txBox="1">
            <a:spLocks noGrp="1"/>
          </p:cNvSpPr>
          <p:nvPr>
            <p:ph type="title"/>
          </p:nvPr>
        </p:nvSpPr>
        <p:spPr>
          <a:xfrm>
            <a:off x="1223575" y="1301500"/>
            <a:ext cx="36198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000" b="1" dirty="0">
              <a:latin typeface="微軟正黑體" panose="020B0604030504040204" pitchFamily="34" charset="-120"/>
              <a:ea typeface="微軟正黑體" panose="020B0604030504040204" pitchFamily="34" charset="-120"/>
            </a:endParaRPr>
          </a:p>
        </p:txBody>
      </p:sp>
      <p:sp>
        <p:nvSpPr>
          <p:cNvPr id="1604" name="Google Shape;1604;p99"/>
          <p:cNvSpPr txBox="1">
            <a:spLocks noGrp="1"/>
          </p:cNvSpPr>
          <p:nvPr>
            <p:ph type="body" idx="1"/>
          </p:nvPr>
        </p:nvSpPr>
        <p:spPr>
          <a:xfrm>
            <a:off x="1186899" y="1948460"/>
            <a:ext cx="3619800" cy="18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2000" b="1" dirty="0">
              <a:latin typeface="微軟正黑體" panose="020B0604030504040204" pitchFamily="34" charset="-120"/>
              <a:ea typeface="微軟正黑體" panose="020B0604030504040204" pitchFamily="34" charset="-120"/>
              <a:cs typeface="DM Serif Display"/>
              <a:sym typeface="DM Serif Display"/>
            </a:endParaRPr>
          </a:p>
        </p:txBody>
      </p:sp>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18"/>
            <a:ext cx="8295384" cy="5151617"/>
          </a:xfrm>
          <a:prstGeom prst="rect">
            <a:avLst/>
          </a:prstGeom>
        </p:spPr>
      </p:pic>
      <p:sp>
        <p:nvSpPr>
          <p:cNvPr id="16" name="文字方塊 15"/>
          <p:cNvSpPr txBox="1"/>
          <p:nvPr/>
        </p:nvSpPr>
        <p:spPr>
          <a:xfrm>
            <a:off x="7426686" y="744677"/>
            <a:ext cx="826653" cy="276999"/>
          </a:xfrm>
          <a:prstGeom prst="rect">
            <a:avLst/>
          </a:prstGeom>
          <a:noFill/>
        </p:spPr>
        <p:txBody>
          <a:bodyPr wrap="square" rtlCol="0">
            <a:spAutoFit/>
          </a:bodyPr>
          <a:lstStyle/>
          <a:p>
            <a:r>
              <a:rPr lang="en-US" altLang="zh-TW" sz="1200" b="1" dirty="0" smtClean="0">
                <a:solidFill>
                  <a:srgbClr val="0070C0"/>
                </a:solidFill>
                <a:latin typeface="微軟正黑體" panose="020B0604030504040204" pitchFamily="34" charset="-120"/>
                <a:ea typeface="微軟正黑體" panose="020B0604030504040204" pitchFamily="34" charset="-120"/>
              </a:rPr>
              <a:t>40.25%</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sp>
        <p:nvSpPr>
          <p:cNvPr id="6" name="文字方塊 5"/>
          <p:cNvSpPr txBox="1"/>
          <p:nvPr/>
        </p:nvSpPr>
        <p:spPr>
          <a:xfrm>
            <a:off x="7437897" y="1257256"/>
            <a:ext cx="788999" cy="553998"/>
          </a:xfrm>
          <a:prstGeom prst="rect">
            <a:avLst/>
          </a:prstGeom>
          <a:noFill/>
        </p:spPr>
        <p:txBody>
          <a:bodyPr wrap="none" rtlCol="0">
            <a:spAutoFit/>
          </a:bodyPr>
          <a:lstStyle/>
          <a:p>
            <a:r>
              <a:rPr lang="en-US" altLang="zh-TW" sz="1600" b="1" dirty="0" smtClean="0">
                <a:solidFill>
                  <a:srgbClr val="FE0202"/>
                </a:solidFill>
                <a:latin typeface="微軟正黑體" panose="020B0604030504040204" pitchFamily="34" charset="-120"/>
                <a:ea typeface="微軟正黑體" panose="020B0604030504040204" pitchFamily="34" charset="-120"/>
              </a:rPr>
              <a:t>5.61%</a:t>
            </a:r>
          </a:p>
          <a:p>
            <a:endParaRPr lang="zh-TW" altLang="en-US" dirty="0"/>
          </a:p>
        </p:txBody>
      </p:sp>
      <p:sp>
        <p:nvSpPr>
          <p:cNvPr id="7" name="向右箭號 6"/>
          <p:cNvSpPr/>
          <p:nvPr/>
        </p:nvSpPr>
        <p:spPr>
          <a:xfrm rot="16200000">
            <a:off x="8000536" y="1183597"/>
            <a:ext cx="464479" cy="2917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a:off x="6696829" y="1802486"/>
            <a:ext cx="809145" cy="0"/>
          </a:xfrm>
          <a:prstGeom prst="line">
            <a:avLst/>
          </a:prstGeom>
          <a:ln w="28575">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11" name="橢圓 10"/>
          <p:cNvSpPr/>
          <p:nvPr/>
        </p:nvSpPr>
        <p:spPr>
          <a:xfrm>
            <a:off x="6671659" y="1788395"/>
            <a:ext cx="45719" cy="45719"/>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p:cNvSpPr txBox="1"/>
          <p:nvPr/>
        </p:nvSpPr>
        <p:spPr>
          <a:xfrm>
            <a:off x="7505974" y="1663986"/>
            <a:ext cx="826653" cy="276999"/>
          </a:xfrm>
          <a:prstGeom prst="rect">
            <a:avLst/>
          </a:prstGeom>
          <a:noFill/>
        </p:spPr>
        <p:txBody>
          <a:bodyPr wrap="square" rtlCol="0">
            <a:spAutoFit/>
          </a:bodyPr>
          <a:lstStyle/>
          <a:p>
            <a:r>
              <a:rPr lang="en-US" altLang="zh-TW" sz="1200" b="1" dirty="0" smtClean="0">
                <a:solidFill>
                  <a:srgbClr val="0070C0"/>
                </a:solidFill>
                <a:latin typeface="微軟正黑體" panose="020B0604030504040204" pitchFamily="34" charset="-120"/>
                <a:ea typeface="微軟正黑體" panose="020B0604030504040204" pitchFamily="34" charset="-120"/>
              </a:rPr>
              <a:t>34.64%</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sp>
        <p:nvSpPr>
          <p:cNvPr id="23" name="矩形 22"/>
          <p:cNvSpPr/>
          <p:nvPr/>
        </p:nvSpPr>
        <p:spPr>
          <a:xfrm>
            <a:off x="1039390" y="613900"/>
            <a:ext cx="5595026" cy="3907580"/>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4" name="群組 23"/>
          <p:cNvGrpSpPr/>
          <p:nvPr/>
        </p:nvGrpSpPr>
        <p:grpSpPr>
          <a:xfrm>
            <a:off x="2647915" y="3597136"/>
            <a:ext cx="5287494" cy="899995"/>
            <a:chOff x="3856507" y="3432286"/>
            <a:chExt cx="5287494" cy="899995"/>
          </a:xfrm>
        </p:grpSpPr>
        <p:sp>
          <p:nvSpPr>
            <p:cNvPr id="25" name="Google Shape;1604;p99"/>
            <p:cNvSpPr txBox="1">
              <a:spLocks/>
            </p:cNvSpPr>
            <p:nvPr/>
          </p:nvSpPr>
          <p:spPr>
            <a:xfrm>
              <a:off x="5260610" y="3432286"/>
              <a:ext cx="3883391" cy="8999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1pPr>
              <a:lvl2pPr marL="914400" marR="0" lvl="1"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2pPr>
              <a:lvl3pPr marL="1371600" marR="0" lvl="2"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3pPr>
              <a:lvl4pPr marL="1828800" marR="0" lvl="3"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4pPr>
              <a:lvl5pPr marL="2286000" marR="0" lvl="4"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5pPr>
              <a:lvl6pPr marL="2743200" marR="0" lvl="5"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6pPr>
              <a:lvl7pPr marL="3200400" marR="0" lvl="6"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7pPr>
              <a:lvl8pPr marL="3657600" marR="0" lvl="7"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8pPr>
              <a:lvl9pPr marL="4114800" marR="0" lvl="8"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9pPr>
            </a:lstStyle>
            <a:p>
              <a:pPr marL="0" indent="0">
                <a:buNone/>
              </a:pPr>
              <a:r>
                <a:rPr lang="zh-TW" altLang="en-US" sz="1600" b="1" dirty="0">
                  <a:solidFill>
                    <a:schemeClr val="bg2"/>
                  </a:solidFill>
                  <a:latin typeface="微軟正黑體" panose="020B0604030504040204" pitchFamily="34" charset="-120"/>
                  <a:ea typeface="微軟正黑體" panose="020B0604030504040204" pitchFamily="34" charset="-120"/>
                  <a:cs typeface="DM Serif Display"/>
                  <a:sym typeface="DM Serif Display"/>
                </a:rPr>
                <a:t>中位數房價貸款月攤還</a:t>
              </a:r>
              <a:r>
                <a:rPr lang="zh-TW" altLang="en-US" sz="1600" b="1" dirty="0" smtClean="0">
                  <a:solidFill>
                    <a:schemeClr val="bg2"/>
                  </a:solidFill>
                  <a:latin typeface="微軟正黑體" panose="020B0604030504040204" pitchFamily="34" charset="-120"/>
                  <a:ea typeface="微軟正黑體" panose="020B0604030504040204" pitchFamily="34" charset="-120"/>
                  <a:cs typeface="DM Serif Display"/>
                  <a:sym typeface="DM Serif Display"/>
                </a:rPr>
                <a:t>額</a:t>
              </a:r>
              <a:endParaRPr lang="en-US" altLang="zh-TW" sz="1600" b="1" dirty="0">
                <a:solidFill>
                  <a:schemeClr val="bg2"/>
                </a:solidFill>
                <a:latin typeface="微軟正黑體" panose="020B0604030504040204" pitchFamily="34" charset="-120"/>
                <a:ea typeface="微軟正黑體" panose="020B0604030504040204" pitchFamily="34" charset="-120"/>
                <a:cs typeface="DM Serif Display"/>
                <a:sym typeface="DM Serif Display"/>
              </a:endParaRPr>
            </a:p>
            <a:p>
              <a:pPr marL="0" indent="0">
                <a:buNone/>
              </a:pPr>
              <a:r>
                <a:rPr lang="zh-TW" altLang="en-US" sz="1600" b="1" dirty="0" smtClean="0">
                  <a:solidFill>
                    <a:schemeClr val="bg2"/>
                  </a:solidFill>
                  <a:latin typeface="微軟正黑體" panose="020B0604030504040204" pitchFamily="34" charset="-120"/>
                  <a:ea typeface="微軟正黑體" panose="020B0604030504040204" pitchFamily="34" charset="-120"/>
                  <a:cs typeface="DM Serif Display"/>
                  <a:sym typeface="DM Serif Display"/>
                </a:rPr>
                <a:t>家</a:t>
              </a:r>
              <a:r>
                <a:rPr lang="zh-TW" altLang="en-US" sz="1600" b="1" dirty="0">
                  <a:solidFill>
                    <a:schemeClr val="bg2"/>
                  </a:solidFill>
                  <a:latin typeface="微軟正黑體" panose="020B0604030504040204" pitchFamily="34" charset="-120"/>
                  <a:ea typeface="微軟正黑體" panose="020B0604030504040204" pitchFamily="34" charset="-120"/>
                  <a:cs typeface="DM Serif Display"/>
                  <a:sym typeface="DM Serif Display"/>
                </a:rPr>
                <a:t>戶月可支配所得中位數</a:t>
              </a:r>
              <a:endParaRPr lang="en-US" altLang="zh-TW" sz="1600" b="1" dirty="0">
                <a:solidFill>
                  <a:schemeClr val="bg2"/>
                </a:solidFill>
                <a:latin typeface="微軟正黑體" panose="020B0604030504040204" pitchFamily="34" charset="-120"/>
                <a:ea typeface="微軟正黑體" panose="020B0604030504040204" pitchFamily="34" charset="-120"/>
                <a:cs typeface="DM Serif Display"/>
                <a:sym typeface="DM Serif Display"/>
              </a:endParaRPr>
            </a:p>
          </p:txBody>
        </p:sp>
        <p:cxnSp>
          <p:nvCxnSpPr>
            <p:cNvPr id="26" name="直線接點 25"/>
            <p:cNvCxnSpPr/>
            <p:nvPr/>
          </p:nvCxnSpPr>
          <p:spPr>
            <a:xfrm>
              <a:off x="5260610" y="3770050"/>
              <a:ext cx="243899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Google Shape;1604;p99"/>
            <p:cNvSpPr txBox="1">
              <a:spLocks/>
            </p:cNvSpPr>
            <p:nvPr/>
          </p:nvSpPr>
          <p:spPr>
            <a:xfrm>
              <a:off x="3856507" y="3566832"/>
              <a:ext cx="1404103" cy="49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1pPr>
              <a:lvl2pPr marL="914400" marR="0" lvl="1"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2pPr>
              <a:lvl3pPr marL="1371600" marR="0" lvl="2"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3pPr>
              <a:lvl4pPr marL="1828800" marR="0" lvl="3"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4pPr>
              <a:lvl5pPr marL="2286000" marR="0" lvl="4"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5pPr>
              <a:lvl6pPr marL="2743200" marR="0" lvl="5"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6pPr>
              <a:lvl7pPr marL="3200400" marR="0" lvl="6"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7pPr>
              <a:lvl8pPr marL="3657600" marR="0" lvl="7"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8pPr>
              <a:lvl9pPr marL="4114800" marR="0" lvl="8"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9pPr>
            </a:lstStyle>
            <a:p>
              <a:pPr marL="0" indent="0">
                <a:buNone/>
              </a:pPr>
              <a:r>
                <a:rPr lang="zh-TW" altLang="en-US" sz="1600" b="1" dirty="0" smtClean="0">
                  <a:solidFill>
                    <a:schemeClr val="bg2"/>
                  </a:solidFill>
                  <a:latin typeface="微軟正黑體" panose="020B0604030504040204" pitchFamily="34" charset="-120"/>
                  <a:ea typeface="微軟正黑體" panose="020B0604030504040204" pitchFamily="34" charset="-120"/>
                  <a:cs typeface="DM Serif Display"/>
                  <a:sym typeface="DM Serif Display"/>
                </a:rPr>
                <a:t>貸款負擔率 </a:t>
              </a:r>
              <a:r>
                <a:rPr lang="en-US" altLang="zh-TW" sz="1600" b="1" dirty="0" smtClean="0">
                  <a:solidFill>
                    <a:schemeClr val="bg2"/>
                  </a:solidFill>
                  <a:latin typeface="微軟正黑體" panose="020B0604030504040204" pitchFamily="34" charset="-120"/>
                  <a:ea typeface="微軟正黑體" panose="020B0604030504040204" pitchFamily="34" charset="-120"/>
                  <a:cs typeface="DM Serif Display"/>
                  <a:sym typeface="DM Serif Display"/>
                </a:rPr>
                <a:t>=</a:t>
              </a:r>
              <a:r>
                <a:rPr lang="zh-TW" altLang="en-US" sz="1600" b="1" dirty="0" smtClean="0">
                  <a:solidFill>
                    <a:schemeClr val="bg2"/>
                  </a:solidFill>
                  <a:latin typeface="微軟正黑體" panose="020B0604030504040204" pitchFamily="34" charset="-120"/>
                  <a:ea typeface="微軟正黑體" panose="020B0604030504040204" pitchFamily="34" charset="-120"/>
                  <a:cs typeface="DM Serif Display"/>
                  <a:sym typeface="DM Serif Display"/>
                </a:rPr>
                <a:t> </a:t>
              </a:r>
              <a:endParaRPr lang="en-US" altLang="zh-TW" sz="1600" b="1" dirty="0">
                <a:solidFill>
                  <a:schemeClr val="bg2"/>
                </a:solidFill>
                <a:latin typeface="微軟正黑體" panose="020B0604030504040204" pitchFamily="34" charset="-120"/>
                <a:ea typeface="微軟正黑體" panose="020B0604030504040204" pitchFamily="34" charset="-120"/>
                <a:cs typeface="DM Serif Display"/>
                <a:sym typeface="DM Serif Display"/>
              </a:endParaRPr>
            </a:p>
          </p:txBody>
        </p:sp>
      </p:grpSp>
      <p:sp>
        <p:nvSpPr>
          <p:cNvPr id="14" name="矩形 13"/>
          <p:cNvSpPr/>
          <p:nvPr/>
        </p:nvSpPr>
        <p:spPr>
          <a:xfrm>
            <a:off x="6628342" y="598636"/>
            <a:ext cx="840390" cy="38984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5165449" y="645006"/>
            <a:ext cx="1476630" cy="584775"/>
          </a:xfrm>
          <a:prstGeom prst="rect">
            <a:avLst/>
          </a:prstGeom>
          <a:noFill/>
        </p:spPr>
        <p:txBody>
          <a:bodyPr wrap="square" rtlCol="0">
            <a:spAutoFit/>
          </a:bodyPr>
          <a:lstStyle/>
          <a:p>
            <a:r>
              <a:rPr lang="zh-TW" altLang="en-US" sz="1600" b="1" dirty="0">
                <a:solidFill>
                  <a:schemeClr val="bg2"/>
                </a:solidFill>
              </a:rPr>
              <a:t>數值越</a:t>
            </a:r>
            <a:r>
              <a:rPr lang="zh-TW" altLang="en-US" sz="1600" b="1" dirty="0" smtClean="0">
                <a:solidFill>
                  <a:schemeClr val="bg2"/>
                </a:solidFill>
              </a:rPr>
              <a:t>大</a:t>
            </a:r>
            <a:endParaRPr lang="en-US" altLang="zh-TW" sz="1600" b="1" dirty="0" smtClean="0">
              <a:solidFill>
                <a:schemeClr val="bg2"/>
              </a:solidFill>
            </a:endParaRPr>
          </a:p>
          <a:p>
            <a:r>
              <a:rPr lang="zh-TW" altLang="en-US" sz="1600" b="1" dirty="0" smtClean="0">
                <a:solidFill>
                  <a:schemeClr val="bg2"/>
                </a:solidFill>
              </a:rPr>
              <a:t>負擔</a:t>
            </a:r>
            <a:r>
              <a:rPr lang="zh-TW" altLang="en-US" sz="1600" b="1" dirty="0">
                <a:solidFill>
                  <a:schemeClr val="bg2"/>
                </a:solidFill>
              </a:rPr>
              <a:t>能力越低</a:t>
            </a:r>
          </a:p>
        </p:txBody>
      </p:sp>
    </p:spTree>
    <p:extLst>
      <p:ext uri="{BB962C8B-B14F-4D97-AF65-F5344CB8AC3E}">
        <p14:creationId xmlns:p14="http://schemas.microsoft.com/office/powerpoint/2010/main" val="24625494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99"/>
          <p:cNvSpPr/>
          <p:nvPr/>
        </p:nvSpPr>
        <p:spPr>
          <a:xfrm flipH="1">
            <a:off x="713350" y="1629218"/>
            <a:ext cx="5411156" cy="297018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1" name="Google Shape;1601;p99"/>
          <p:cNvPicPr preferRelativeResize="0"/>
          <p:nvPr/>
        </p:nvPicPr>
        <p:blipFill rotWithShape="1">
          <a:blip r:embed="rId3">
            <a:alphaModFix/>
          </a:blip>
          <a:srcRect t="199" b="209"/>
          <a:stretch/>
        </p:blipFill>
        <p:spPr>
          <a:xfrm>
            <a:off x="6124506" y="0"/>
            <a:ext cx="3019495" cy="4599398"/>
          </a:xfrm>
          <a:prstGeom prst="rect">
            <a:avLst/>
          </a:prstGeom>
          <a:noFill/>
          <a:ln>
            <a:noFill/>
          </a:ln>
        </p:spPr>
      </p:pic>
      <p:sp>
        <p:nvSpPr>
          <p:cNvPr id="1602" name="Google Shape;1602;p99"/>
          <p:cNvSpPr txBox="1">
            <a:spLocks noGrp="1"/>
          </p:cNvSpPr>
          <p:nvPr>
            <p:ph type="title"/>
          </p:nvPr>
        </p:nvSpPr>
        <p:spPr>
          <a:xfrm>
            <a:off x="1111742" y="908240"/>
            <a:ext cx="36198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3000" b="1" dirty="0" smtClean="0">
                <a:latin typeface="微軟正黑體" panose="020B0604030504040204" pitchFamily="34" charset="-120"/>
                <a:ea typeface="微軟正黑體" panose="020B0604030504040204" pitchFamily="34" charset="-120"/>
              </a:rPr>
              <a:t>貸款負擔率</a:t>
            </a:r>
            <a:endParaRPr sz="3000" b="1" dirty="0">
              <a:latin typeface="微軟正黑體" panose="020B0604030504040204" pitchFamily="34" charset="-120"/>
              <a:ea typeface="微軟正黑體" panose="020B0604030504040204" pitchFamily="34" charset="-120"/>
            </a:endParaRPr>
          </a:p>
        </p:txBody>
      </p:sp>
      <p:sp>
        <p:nvSpPr>
          <p:cNvPr id="1604" name="Google Shape;1604;p99"/>
          <p:cNvSpPr txBox="1">
            <a:spLocks noGrp="1"/>
          </p:cNvSpPr>
          <p:nvPr>
            <p:ph type="body" idx="1"/>
          </p:nvPr>
        </p:nvSpPr>
        <p:spPr>
          <a:xfrm>
            <a:off x="713350" y="1687710"/>
            <a:ext cx="5521194" cy="1833300"/>
          </a:xfrm>
          <a:prstGeom prst="rect">
            <a:avLst/>
          </a:prstGeom>
        </p:spPr>
        <p:txBody>
          <a:bodyPr spcFirstLastPara="1" wrap="square" lIns="91425" tIns="91425" rIns="91425" bIns="91425" anchor="t" anchorCtr="0">
            <a:noAutofit/>
          </a:bodyPr>
          <a:lstStyle/>
          <a:p>
            <a:pPr marL="0" lvl="0" indent="0">
              <a:buNone/>
            </a:pPr>
            <a:r>
              <a:rPr lang="zh-TW" altLang="en-US" sz="2000" b="1" dirty="0">
                <a:latin typeface="微軟正黑體" panose="020B0604030504040204" pitchFamily="34" charset="-120"/>
                <a:ea typeface="微軟正黑體" panose="020B0604030504040204" pitchFamily="34" charset="-120"/>
                <a:cs typeface="DM Serif Display"/>
                <a:sym typeface="DM Serif Display"/>
              </a:rPr>
              <a:t>從上</a:t>
            </a:r>
            <a:r>
              <a:rPr lang="zh-TW" altLang="en-US" sz="2000" b="1" dirty="0" smtClean="0">
                <a:latin typeface="微軟正黑體" panose="020B0604030504040204" pitchFamily="34" charset="-120"/>
                <a:ea typeface="微軟正黑體" panose="020B0604030504040204" pitchFamily="34" charset="-120"/>
                <a:cs typeface="DM Serif Display"/>
                <a:sym typeface="DM Serif Display"/>
              </a:rPr>
              <a:t>圖可知，於去年首次突破</a:t>
            </a:r>
            <a:r>
              <a:rPr lang="en-US" altLang="zh-TW" sz="2000" b="1" dirty="0" smtClean="0">
                <a:latin typeface="微軟正黑體" panose="020B0604030504040204" pitchFamily="34" charset="-120"/>
                <a:ea typeface="微軟正黑體" panose="020B0604030504040204" pitchFamily="34" charset="-120"/>
                <a:cs typeface="DM Serif Display"/>
                <a:sym typeface="DM Serif Display"/>
              </a:rPr>
              <a:t>40%</a:t>
            </a:r>
            <a:r>
              <a:rPr lang="zh-TW" altLang="en-US" sz="2000" b="1" dirty="0" smtClean="0">
                <a:latin typeface="微軟正黑體" panose="020B0604030504040204" pitchFamily="34" charset="-120"/>
                <a:ea typeface="微軟正黑體" panose="020B0604030504040204" pitchFamily="34" charset="-120"/>
                <a:cs typeface="DM Serif Display"/>
                <a:sym typeface="DM Serif Display"/>
              </a:rPr>
              <a:t>，</a:t>
            </a:r>
            <a:endParaRPr lang="en-US" altLang="zh-TW" sz="2000" b="1" dirty="0" smtClean="0">
              <a:latin typeface="微軟正黑體" panose="020B0604030504040204" pitchFamily="34" charset="-120"/>
              <a:ea typeface="微軟正黑體" panose="020B0604030504040204" pitchFamily="34" charset="-120"/>
              <a:cs typeface="DM Serif Display"/>
              <a:sym typeface="DM Serif Display"/>
            </a:endParaRPr>
          </a:p>
          <a:p>
            <a:pPr marL="0" lvl="0" indent="0">
              <a:buNone/>
            </a:pPr>
            <a:r>
              <a:rPr lang="zh-TW" altLang="en-US" sz="2000" b="1" dirty="0" smtClean="0">
                <a:latin typeface="微軟正黑體" panose="020B0604030504040204" pitchFamily="34" charset="-120"/>
                <a:ea typeface="微軟正黑體" panose="020B0604030504040204" pitchFamily="34" charset="-120"/>
                <a:cs typeface="DM Serif Display"/>
                <a:sym typeface="DM Serif Display"/>
              </a:rPr>
              <a:t>近兩年負擔率成長了近</a:t>
            </a:r>
            <a:r>
              <a:rPr lang="en-US" altLang="zh-TW" sz="2000" b="1" dirty="0" smtClean="0">
                <a:latin typeface="微軟正黑體" panose="020B0604030504040204" pitchFamily="34" charset="-120"/>
                <a:ea typeface="微軟正黑體" panose="020B0604030504040204" pitchFamily="34" charset="-120"/>
                <a:cs typeface="DM Serif Display"/>
                <a:sym typeface="DM Serif Display"/>
              </a:rPr>
              <a:t>6%</a:t>
            </a:r>
          </a:p>
          <a:p>
            <a:pPr marL="0" lvl="0" indent="0" algn="l" rtl="0">
              <a:spcBef>
                <a:spcPts val="0"/>
              </a:spcBef>
              <a:spcAft>
                <a:spcPts val="0"/>
              </a:spcAft>
              <a:buNone/>
            </a:pPr>
            <a:endParaRPr lang="en-US" altLang="zh-TW" sz="2000" b="1" dirty="0" smtClean="0">
              <a:latin typeface="微軟正黑體" panose="020B0604030504040204" pitchFamily="34" charset="-120"/>
              <a:ea typeface="微軟正黑體" panose="020B0604030504040204" pitchFamily="34" charset="-120"/>
              <a:cs typeface="DM Serif Display"/>
              <a:sym typeface="DM Serif Display"/>
            </a:endParaRPr>
          </a:p>
          <a:p>
            <a:pPr marL="0" lvl="0" indent="0" algn="l" rtl="0">
              <a:spcBef>
                <a:spcPts val="0"/>
              </a:spcBef>
              <a:spcAft>
                <a:spcPts val="0"/>
              </a:spcAft>
              <a:buNone/>
            </a:pPr>
            <a:r>
              <a:rPr lang="zh-TW" altLang="en-US" sz="2000" b="1" dirty="0" smtClean="0">
                <a:latin typeface="微軟正黑體" panose="020B0604030504040204" pitchFamily="34" charset="-120"/>
                <a:ea typeface="微軟正黑體" panose="020B0604030504040204" pitchFamily="34" charset="-120"/>
                <a:cs typeface="DM Serif Display"/>
                <a:sym typeface="DM Serif Display"/>
              </a:rPr>
              <a:t>那可支配所得有成長</a:t>
            </a:r>
            <a:r>
              <a:rPr lang="en-US" altLang="zh-TW" sz="2000" b="1" dirty="0" smtClean="0">
                <a:latin typeface="微軟正黑體" panose="020B0604030504040204" pitchFamily="34" charset="-120"/>
                <a:ea typeface="微軟正黑體" panose="020B0604030504040204" pitchFamily="34" charset="-120"/>
                <a:cs typeface="DM Serif Display"/>
                <a:sym typeface="DM Serif Display"/>
              </a:rPr>
              <a:t>6</a:t>
            </a:r>
            <a:r>
              <a:rPr lang="zh-TW" altLang="en-US" sz="2000" b="1" dirty="0" smtClean="0">
                <a:latin typeface="微軟正黑體" panose="020B0604030504040204" pitchFamily="34" charset="-120"/>
                <a:ea typeface="微軟正黑體" panose="020B0604030504040204" pitchFamily="34" charset="-120"/>
                <a:cs typeface="DM Serif Display"/>
                <a:sym typeface="DM Serif Display"/>
              </a:rPr>
              <a:t>趴嗎</a:t>
            </a:r>
            <a:r>
              <a:rPr lang="en-US" altLang="zh-TW" sz="2000" b="1" dirty="0" smtClean="0">
                <a:latin typeface="微軟正黑體" panose="020B0604030504040204" pitchFamily="34" charset="-120"/>
                <a:ea typeface="微軟正黑體" panose="020B0604030504040204" pitchFamily="34" charset="-120"/>
                <a:cs typeface="DM Serif Display"/>
                <a:sym typeface="DM Serif Display"/>
              </a:rPr>
              <a:t>?</a:t>
            </a:r>
            <a:r>
              <a:rPr lang="zh-TW" altLang="en-US" sz="2000" b="1" dirty="0" smtClean="0">
                <a:latin typeface="微軟正黑體" panose="020B0604030504040204" pitchFamily="34" charset="-120"/>
                <a:ea typeface="微軟正黑體" panose="020B0604030504040204" pitchFamily="34" charset="-120"/>
                <a:cs typeface="DM Serif Display"/>
                <a:sym typeface="DM Serif Display"/>
              </a:rPr>
              <a:t>想必是沒有</a:t>
            </a:r>
            <a:endParaRPr lang="en-US" altLang="zh-TW" sz="2000" b="1" dirty="0" smtClean="0">
              <a:latin typeface="微軟正黑體" panose="020B0604030504040204" pitchFamily="34" charset="-120"/>
              <a:ea typeface="微軟正黑體" panose="020B0604030504040204" pitchFamily="34" charset="-120"/>
              <a:cs typeface="DM Serif Display"/>
              <a:sym typeface="DM Serif Display"/>
            </a:endParaRPr>
          </a:p>
          <a:p>
            <a:pPr marL="0" indent="0">
              <a:buNone/>
            </a:pPr>
            <a:endParaRPr lang="en-US" altLang="zh-TW" sz="2000" b="1" dirty="0">
              <a:latin typeface="微軟正黑體" panose="020B0604030504040204" pitchFamily="34" charset="-120"/>
              <a:ea typeface="微軟正黑體" panose="020B0604030504040204" pitchFamily="34" charset="-120"/>
              <a:cs typeface="DM Serif Display"/>
              <a:sym typeface="DM Serif Display"/>
            </a:endParaRPr>
          </a:p>
          <a:p>
            <a:pPr marL="0" indent="0">
              <a:buNone/>
            </a:pPr>
            <a:r>
              <a:rPr lang="zh-TW" altLang="en-US" sz="2000" b="1" dirty="0">
                <a:latin typeface="微軟正黑體" panose="020B0604030504040204" pitchFamily="34" charset="-120"/>
                <a:ea typeface="微軟正黑體" panose="020B0604030504040204" pitchFamily="34" charset="-120"/>
                <a:cs typeface="DM Serif Display"/>
                <a:sym typeface="DM Serif Display"/>
              </a:rPr>
              <a:t>倘若未來繼續升息</a:t>
            </a:r>
            <a:r>
              <a:rPr lang="zh-TW" altLang="en-US" sz="2000" b="1" dirty="0" smtClean="0">
                <a:latin typeface="微軟正黑體" panose="020B0604030504040204" pitchFamily="34" charset="-120"/>
                <a:ea typeface="微軟正黑體" panose="020B0604030504040204" pitchFamily="34" charset="-120"/>
                <a:cs typeface="DM Serif Display"/>
                <a:sym typeface="DM Serif Display"/>
              </a:rPr>
              <a:t>，所需還房貸金額提高，</a:t>
            </a:r>
            <a:endParaRPr lang="en-US" altLang="zh-TW" sz="2000" b="1" dirty="0" smtClean="0">
              <a:latin typeface="微軟正黑體" panose="020B0604030504040204" pitchFamily="34" charset="-120"/>
              <a:ea typeface="微軟正黑體" panose="020B0604030504040204" pitchFamily="34" charset="-120"/>
              <a:cs typeface="DM Serif Display"/>
              <a:sym typeface="DM Serif Display"/>
            </a:endParaRPr>
          </a:p>
          <a:p>
            <a:pPr marL="0" indent="0">
              <a:buNone/>
            </a:pPr>
            <a:r>
              <a:rPr lang="zh-TW" altLang="en-US" sz="2000" b="1" dirty="0" smtClean="0">
                <a:latin typeface="微軟正黑體" panose="020B0604030504040204" pitchFamily="34" charset="-120"/>
                <a:ea typeface="微軟正黑體" panose="020B0604030504040204" pitchFamily="34" charset="-120"/>
              </a:rPr>
              <a:t>貸款</a:t>
            </a:r>
            <a:r>
              <a:rPr lang="zh-TW" altLang="en-US" sz="2000" b="1" dirty="0">
                <a:latin typeface="微軟正黑體" panose="020B0604030504040204" pitchFamily="34" charset="-120"/>
                <a:ea typeface="微軟正黑體" panose="020B0604030504040204" pitchFamily="34" charset="-120"/>
              </a:rPr>
              <a:t>負擔</a:t>
            </a:r>
            <a:r>
              <a:rPr lang="zh-TW" altLang="en-US" sz="2000" b="1" dirty="0" smtClean="0">
                <a:latin typeface="微軟正黑體" panose="020B0604030504040204" pitchFamily="34" charset="-120"/>
                <a:ea typeface="微軟正黑體" panose="020B0604030504040204" pitchFamily="34" charset="-120"/>
              </a:rPr>
              <a:t>率</a:t>
            </a:r>
            <a:r>
              <a:rPr lang="zh-TW" altLang="en-US" sz="2000" b="1" dirty="0" smtClean="0">
                <a:latin typeface="微軟正黑體" panose="020B0604030504040204" pitchFamily="34" charset="-120"/>
                <a:ea typeface="微軟正黑體" panose="020B0604030504040204" pitchFamily="34" charset="-120"/>
                <a:cs typeface="DM Serif Display"/>
                <a:sym typeface="DM Serif Display"/>
              </a:rPr>
              <a:t>只會再上升，那未來恐發生房貸</a:t>
            </a:r>
            <a:endParaRPr lang="en-US" altLang="zh-TW" sz="2000" b="1" dirty="0" smtClean="0">
              <a:latin typeface="微軟正黑體" panose="020B0604030504040204" pitchFamily="34" charset="-120"/>
              <a:ea typeface="微軟正黑體" panose="020B0604030504040204" pitchFamily="34" charset="-120"/>
              <a:cs typeface="DM Serif Display"/>
              <a:sym typeface="DM Serif Display"/>
            </a:endParaRPr>
          </a:p>
          <a:p>
            <a:pPr marL="0" indent="0">
              <a:buNone/>
            </a:pPr>
            <a:r>
              <a:rPr lang="zh-TW" altLang="en-US" sz="2000" b="1" dirty="0" smtClean="0">
                <a:latin typeface="微軟正黑體" panose="020B0604030504040204" pitchFamily="34" charset="-120"/>
                <a:ea typeface="微軟正黑體" panose="020B0604030504040204" pitchFamily="34" charset="-120"/>
                <a:cs typeface="DM Serif Display"/>
                <a:sym typeface="DM Serif Display"/>
              </a:rPr>
              <a:t>還</a:t>
            </a:r>
            <a:r>
              <a:rPr lang="zh-TW" altLang="en-US" sz="2000" b="1" dirty="0">
                <a:latin typeface="微軟正黑體" panose="020B0604030504040204" pitchFamily="34" charset="-120"/>
                <a:ea typeface="微軟正黑體" panose="020B0604030504040204" pitchFamily="34" charset="-120"/>
                <a:cs typeface="DM Serif Display"/>
                <a:sym typeface="DM Serif Display"/>
              </a:rPr>
              <a:t>不出來的情況</a:t>
            </a:r>
            <a:endParaRPr lang="en-US" altLang="zh-TW" sz="2000" b="1" dirty="0">
              <a:latin typeface="微軟正黑體" panose="020B0604030504040204" pitchFamily="34" charset="-120"/>
              <a:ea typeface="微軟正黑體" panose="020B0604030504040204" pitchFamily="34" charset="-120"/>
              <a:cs typeface="DM Serif Display"/>
              <a:sym typeface="DM Serif Display"/>
            </a:endParaRPr>
          </a:p>
          <a:p>
            <a:pPr marL="0" lvl="0" indent="0" algn="l" rtl="0">
              <a:spcBef>
                <a:spcPts val="0"/>
              </a:spcBef>
              <a:spcAft>
                <a:spcPts val="0"/>
              </a:spcAft>
              <a:buNone/>
            </a:pPr>
            <a:endParaRPr lang="en-US" altLang="zh-TW" sz="2000" b="1" dirty="0">
              <a:latin typeface="微軟正黑體" panose="020B0604030504040204" pitchFamily="34" charset="-120"/>
              <a:ea typeface="微軟正黑體" panose="020B0604030504040204" pitchFamily="34" charset="-120"/>
              <a:cs typeface="DM Serif Display"/>
              <a:sym typeface="DM Serif Display"/>
            </a:endParaRPr>
          </a:p>
        </p:txBody>
      </p:sp>
    </p:spTree>
    <p:extLst>
      <p:ext uri="{BB962C8B-B14F-4D97-AF65-F5344CB8AC3E}">
        <p14:creationId xmlns:p14="http://schemas.microsoft.com/office/powerpoint/2010/main" val="11065413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52"/>
          <p:cNvSpPr/>
          <p:nvPr/>
        </p:nvSpPr>
        <p:spPr>
          <a:xfrm>
            <a:off x="1513745" y="1588916"/>
            <a:ext cx="7618500" cy="486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79" name="Google Shape;279;p52"/>
          <p:cNvSpPr/>
          <p:nvPr/>
        </p:nvSpPr>
        <p:spPr>
          <a:xfrm>
            <a:off x="49696" y="3110035"/>
            <a:ext cx="7618500" cy="486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80" name="Google Shape;280;p52"/>
          <p:cNvSpPr txBox="1">
            <a:spLocks noGrp="1"/>
          </p:cNvSpPr>
          <p:nvPr>
            <p:ph type="ctrTitle" idx="2"/>
          </p:nvPr>
        </p:nvSpPr>
        <p:spPr>
          <a:xfrm>
            <a:off x="2981835" y="2159497"/>
            <a:ext cx="11700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zh-TW" altLang="en-US" sz="3000" b="1" dirty="0">
                <a:latin typeface="微軟正黑體" panose="020B0604030504040204" pitchFamily="34" charset="-120"/>
                <a:ea typeface="微軟正黑體" panose="020B0604030504040204" pitchFamily="34" charset="-120"/>
              </a:rPr>
              <a:t>動機</a:t>
            </a:r>
            <a:endParaRPr sz="3000" b="1" dirty="0">
              <a:latin typeface="微軟正黑體" panose="020B0604030504040204" pitchFamily="34" charset="-120"/>
              <a:ea typeface="微軟正黑體" panose="020B0604030504040204" pitchFamily="34" charset="-120"/>
            </a:endParaRPr>
          </a:p>
        </p:txBody>
      </p:sp>
      <p:sp>
        <p:nvSpPr>
          <p:cNvPr id="282" name="Google Shape;282;p52">
            <a:hlinkClick r:id="rId3" action="ppaction://hlinksldjump"/>
          </p:cNvPr>
          <p:cNvSpPr txBox="1">
            <a:spLocks noGrp="1"/>
          </p:cNvSpPr>
          <p:nvPr>
            <p:ph type="title" idx="3"/>
          </p:nvPr>
        </p:nvSpPr>
        <p:spPr>
          <a:xfrm>
            <a:off x="2285884" y="1624335"/>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285" name="Google Shape;285;p52">
            <a:hlinkClick r:id="rId4" action="ppaction://hlinksldjump"/>
          </p:cNvPr>
          <p:cNvSpPr txBox="1">
            <a:spLocks noGrp="1"/>
          </p:cNvSpPr>
          <p:nvPr>
            <p:ph type="title" idx="6"/>
          </p:nvPr>
        </p:nvSpPr>
        <p:spPr>
          <a:xfrm>
            <a:off x="4483545" y="1620937"/>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288" name="Google Shape;288;p52">
            <a:hlinkClick r:id="rId5" action="ppaction://hlinksldjump"/>
          </p:cNvPr>
          <p:cNvSpPr txBox="1">
            <a:spLocks noGrp="1"/>
          </p:cNvSpPr>
          <p:nvPr>
            <p:ph type="title" idx="9"/>
          </p:nvPr>
        </p:nvSpPr>
        <p:spPr>
          <a:xfrm>
            <a:off x="6665206" y="1620947"/>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91" name="Google Shape;291;p52">
            <a:hlinkClick r:id="rId6" action="ppaction://hlinksldjump"/>
          </p:cNvPr>
          <p:cNvSpPr txBox="1">
            <a:spLocks noGrp="1"/>
          </p:cNvSpPr>
          <p:nvPr>
            <p:ph type="title" idx="15"/>
          </p:nvPr>
        </p:nvSpPr>
        <p:spPr>
          <a:xfrm>
            <a:off x="1681100" y="3216594"/>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294" name="Google Shape;294;p52">
            <a:hlinkClick r:id="rId7" action="ppaction://hlinksldjump"/>
          </p:cNvPr>
          <p:cNvSpPr txBox="1">
            <a:spLocks noGrp="1"/>
          </p:cNvSpPr>
          <p:nvPr>
            <p:ph type="title" idx="18"/>
          </p:nvPr>
        </p:nvSpPr>
        <p:spPr>
          <a:xfrm>
            <a:off x="3970396" y="3216594"/>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298" name="Google Shape;298;p52"/>
          <p:cNvSpPr txBox="1">
            <a:spLocks noGrp="1"/>
          </p:cNvSpPr>
          <p:nvPr>
            <p:ph type="ctrTitle"/>
          </p:nvPr>
        </p:nvSpPr>
        <p:spPr>
          <a:xfrm>
            <a:off x="532084" y="401912"/>
            <a:ext cx="17538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pic>
        <p:nvPicPr>
          <p:cNvPr id="23" name="Google Shape;314;p53"/>
          <p:cNvPicPr preferRelativeResize="0"/>
          <p:nvPr/>
        </p:nvPicPr>
        <p:blipFill rotWithShape="1">
          <a:blip r:embed="rId8">
            <a:alphaModFix/>
          </a:blip>
          <a:srcRect t="68861" r="1234" b="1634"/>
          <a:stretch/>
        </p:blipFill>
        <p:spPr>
          <a:xfrm>
            <a:off x="-9012" y="-10922"/>
            <a:ext cx="9206400" cy="1547000"/>
          </a:xfrm>
          <a:prstGeom prst="rect">
            <a:avLst/>
          </a:prstGeom>
          <a:noFill/>
          <a:ln>
            <a:noFill/>
          </a:ln>
        </p:spPr>
      </p:pic>
      <p:sp>
        <p:nvSpPr>
          <p:cNvPr id="19" name="Google Shape;280;p52"/>
          <p:cNvSpPr txBox="1">
            <a:spLocks noGrp="1"/>
          </p:cNvSpPr>
          <p:nvPr>
            <p:ph type="ctrTitle" idx="2"/>
          </p:nvPr>
        </p:nvSpPr>
        <p:spPr>
          <a:xfrm>
            <a:off x="4878981" y="2155078"/>
            <a:ext cx="1714984"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zh-TW" altLang="en-US" sz="3000" b="1" dirty="0" smtClean="0">
                <a:latin typeface="微軟正黑體" panose="020B0604030504040204" pitchFamily="34" charset="-120"/>
                <a:ea typeface="微軟正黑體" panose="020B0604030504040204" pitchFamily="34" charset="-120"/>
              </a:rPr>
              <a:t>圖表說明</a:t>
            </a:r>
            <a:endParaRPr sz="3000" b="1" dirty="0">
              <a:latin typeface="微軟正黑體" panose="020B0604030504040204" pitchFamily="34" charset="-120"/>
              <a:ea typeface="微軟正黑體" panose="020B0604030504040204" pitchFamily="34" charset="-120"/>
            </a:endParaRPr>
          </a:p>
        </p:txBody>
      </p:sp>
      <p:sp>
        <p:nvSpPr>
          <p:cNvPr id="20" name="Google Shape;280;p52"/>
          <p:cNvSpPr txBox="1">
            <a:spLocks noGrp="1"/>
          </p:cNvSpPr>
          <p:nvPr>
            <p:ph type="ctrTitle" idx="2"/>
          </p:nvPr>
        </p:nvSpPr>
        <p:spPr>
          <a:xfrm>
            <a:off x="6769387" y="2151039"/>
            <a:ext cx="227962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zh-TW" altLang="en-US" sz="3000" b="1" dirty="0" smtClean="0">
                <a:latin typeface="微軟正黑體" panose="020B0604030504040204" pitchFamily="34" charset="-120"/>
                <a:ea typeface="微軟正黑體" panose="020B0604030504040204" pitchFamily="34" charset="-120"/>
              </a:rPr>
              <a:t>問題</a:t>
            </a:r>
            <a:r>
              <a:rPr lang="en-US" altLang="zh-TW" sz="3000" b="1" dirty="0" smtClean="0">
                <a:latin typeface="微軟正黑體" panose="020B0604030504040204" pitchFamily="34" charset="-120"/>
                <a:ea typeface="微軟正黑體" panose="020B0604030504040204" pitchFamily="34" charset="-120"/>
              </a:rPr>
              <a:t>&amp;</a:t>
            </a:r>
            <a:r>
              <a:rPr lang="zh-TW" altLang="en-US" sz="3000" b="1" dirty="0" smtClean="0">
                <a:latin typeface="微軟正黑體" panose="020B0604030504040204" pitchFamily="34" charset="-120"/>
                <a:ea typeface="微軟正黑體" panose="020B0604030504040204" pitchFamily="34" charset="-120"/>
              </a:rPr>
              <a:t>解決</a:t>
            </a:r>
            <a:endParaRPr sz="3000" b="1" dirty="0">
              <a:latin typeface="微軟正黑體" panose="020B0604030504040204" pitchFamily="34" charset="-120"/>
              <a:ea typeface="微軟正黑體" panose="020B0604030504040204" pitchFamily="34" charset="-120"/>
            </a:endParaRPr>
          </a:p>
        </p:txBody>
      </p:sp>
      <p:sp>
        <p:nvSpPr>
          <p:cNvPr id="21" name="Google Shape;280;p52"/>
          <p:cNvSpPr txBox="1">
            <a:spLocks noGrp="1"/>
          </p:cNvSpPr>
          <p:nvPr>
            <p:ph type="ctrTitle" idx="2"/>
          </p:nvPr>
        </p:nvSpPr>
        <p:spPr>
          <a:xfrm>
            <a:off x="1441396" y="3794394"/>
            <a:ext cx="11700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zh-TW" altLang="en-US" sz="3000" b="1" dirty="0" smtClean="0">
                <a:latin typeface="微軟正黑體" panose="020B0604030504040204" pitchFamily="34" charset="-120"/>
                <a:ea typeface="微軟正黑體" panose="020B0604030504040204" pitchFamily="34" charset="-120"/>
              </a:rPr>
              <a:t>結論</a:t>
            </a:r>
            <a:endParaRPr sz="3000" b="1" dirty="0">
              <a:latin typeface="微軟正黑體" panose="020B0604030504040204" pitchFamily="34" charset="-120"/>
              <a:ea typeface="微軟正黑體" panose="020B0604030504040204" pitchFamily="34" charset="-120"/>
            </a:endParaRPr>
          </a:p>
        </p:txBody>
      </p:sp>
      <p:sp>
        <p:nvSpPr>
          <p:cNvPr id="29" name="Google Shape;280;p52"/>
          <p:cNvSpPr txBox="1">
            <a:spLocks noGrp="1"/>
          </p:cNvSpPr>
          <p:nvPr>
            <p:ph type="ctrTitle" idx="2"/>
          </p:nvPr>
        </p:nvSpPr>
        <p:spPr>
          <a:xfrm>
            <a:off x="3804617" y="3791075"/>
            <a:ext cx="11700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000" b="1" dirty="0" smtClean="0">
                <a:latin typeface="微軟正黑體" panose="020B0604030504040204" pitchFamily="34" charset="-120"/>
                <a:ea typeface="微軟正黑體" panose="020B0604030504040204" pitchFamily="34" charset="-120"/>
              </a:rPr>
              <a:t>Q&amp;A</a:t>
            </a:r>
            <a:endParaRPr sz="3000" b="1" dirty="0">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99"/>
          <p:cNvSpPr/>
          <p:nvPr/>
        </p:nvSpPr>
        <p:spPr>
          <a:xfrm flipH="1">
            <a:off x="713350" y="1851800"/>
            <a:ext cx="5357100" cy="22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1" name="Google Shape;1601;p99"/>
          <p:cNvPicPr preferRelativeResize="0"/>
          <p:nvPr/>
        </p:nvPicPr>
        <p:blipFill rotWithShape="1">
          <a:blip r:embed="rId3">
            <a:alphaModFix/>
          </a:blip>
          <a:srcRect t="199" b="209"/>
          <a:stretch/>
        </p:blipFill>
        <p:spPr>
          <a:xfrm>
            <a:off x="6070450" y="0"/>
            <a:ext cx="3073551" cy="4599398"/>
          </a:xfrm>
          <a:prstGeom prst="rect">
            <a:avLst/>
          </a:prstGeom>
          <a:noFill/>
          <a:ln>
            <a:noFill/>
          </a:ln>
        </p:spPr>
      </p:pic>
      <p:sp>
        <p:nvSpPr>
          <p:cNvPr id="1602" name="Google Shape;1602;p99"/>
          <p:cNvSpPr txBox="1">
            <a:spLocks noGrp="1"/>
          </p:cNvSpPr>
          <p:nvPr>
            <p:ph type="title"/>
          </p:nvPr>
        </p:nvSpPr>
        <p:spPr>
          <a:xfrm>
            <a:off x="1223575" y="1301500"/>
            <a:ext cx="36198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000" b="1" dirty="0">
              <a:latin typeface="微軟正黑體" panose="020B0604030504040204" pitchFamily="34" charset="-120"/>
              <a:ea typeface="微軟正黑體" panose="020B0604030504040204" pitchFamily="34" charset="-120"/>
            </a:endParaRPr>
          </a:p>
        </p:txBody>
      </p:sp>
      <p:sp>
        <p:nvSpPr>
          <p:cNvPr id="1604" name="Google Shape;1604;p99"/>
          <p:cNvSpPr txBox="1">
            <a:spLocks noGrp="1"/>
          </p:cNvSpPr>
          <p:nvPr>
            <p:ph type="body" idx="1"/>
          </p:nvPr>
        </p:nvSpPr>
        <p:spPr>
          <a:xfrm>
            <a:off x="1186899" y="1948460"/>
            <a:ext cx="3619800" cy="18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2000" b="1" dirty="0">
              <a:latin typeface="微軟正黑體" panose="020B0604030504040204" pitchFamily="34" charset="-120"/>
              <a:ea typeface="微軟正黑體" panose="020B0604030504040204" pitchFamily="34" charset="-120"/>
              <a:cs typeface="DM Serif Display"/>
              <a:sym typeface="DM Serif Display"/>
            </a:endParaRPr>
          </a:p>
        </p:txBody>
      </p:sp>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 y="0"/>
            <a:ext cx="8343900" cy="5143500"/>
          </a:xfrm>
          <a:prstGeom prst="rect">
            <a:avLst/>
          </a:prstGeom>
        </p:spPr>
      </p:pic>
      <p:sp>
        <p:nvSpPr>
          <p:cNvPr id="4" name="橢圓 3"/>
          <p:cNvSpPr/>
          <p:nvPr/>
        </p:nvSpPr>
        <p:spPr>
          <a:xfrm>
            <a:off x="1450181" y="3781760"/>
            <a:ext cx="757238" cy="6687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3552825" y="3047615"/>
            <a:ext cx="757238" cy="6687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7084219" y="563971"/>
            <a:ext cx="757238" cy="6687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1121529" y="3411011"/>
            <a:ext cx="1700331" cy="307777"/>
          </a:xfrm>
          <a:prstGeom prst="rect">
            <a:avLst/>
          </a:prstGeom>
          <a:noFill/>
        </p:spPr>
        <p:txBody>
          <a:bodyPr wrap="square" rtlCol="0">
            <a:spAutoFit/>
          </a:bodyPr>
          <a:lstStyle/>
          <a:p>
            <a:r>
              <a:rPr lang="en-US" altLang="zh-TW" dirty="0" smtClean="0"/>
              <a:t>2000</a:t>
            </a:r>
            <a:r>
              <a:rPr lang="zh-TW" altLang="en-US" dirty="0" smtClean="0"/>
              <a:t>年網路泡沫</a:t>
            </a:r>
            <a:endParaRPr lang="zh-TW" altLang="en-US" dirty="0"/>
          </a:p>
        </p:txBody>
      </p:sp>
      <p:sp>
        <p:nvSpPr>
          <p:cNvPr id="12" name="文字方塊 11"/>
          <p:cNvSpPr txBox="1"/>
          <p:nvPr/>
        </p:nvSpPr>
        <p:spPr>
          <a:xfrm>
            <a:off x="3143044" y="2589350"/>
            <a:ext cx="1700331" cy="307777"/>
          </a:xfrm>
          <a:prstGeom prst="rect">
            <a:avLst/>
          </a:prstGeom>
          <a:noFill/>
        </p:spPr>
        <p:txBody>
          <a:bodyPr wrap="square" rtlCol="0">
            <a:spAutoFit/>
          </a:bodyPr>
          <a:lstStyle/>
          <a:p>
            <a:r>
              <a:rPr lang="en-US" altLang="zh-TW" dirty="0" smtClean="0"/>
              <a:t>2008</a:t>
            </a:r>
            <a:r>
              <a:rPr lang="zh-TW" altLang="en-US" dirty="0" smtClean="0"/>
              <a:t>年金融危機</a:t>
            </a:r>
            <a:endParaRPr lang="zh-TW" altLang="en-US" dirty="0"/>
          </a:p>
        </p:txBody>
      </p:sp>
      <p:sp>
        <p:nvSpPr>
          <p:cNvPr id="13" name="文字方塊 12"/>
          <p:cNvSpPr txBox="1"/>
          <p:nvPr/>
        </p:nvSpPr>
        <p:spPr>
          <a:xfrm>
            <a:off x="7607225" y="192436"/>
            <a:ext cx="292025" cy="400110"/>
          </a:xfrm>
          <a:prstGeom prst="rect">
            <a:avLst/>
          </a:prstGeom>
          <a:noFill/>
        </p:spPr>
        <p:txBody>
          <a:bodyPr wrap="square" rtlCol="0">
            <a:spAutoFit/>
          </a:bodyPr>
          <a:lstStyle/>
          <a:p>
            <a:r>
              <a:rPr lang="en-US" altLang="zh-TW" sz="2000" dirty="0" smtClean="0">
                <a:solidFill>
                  <a:srgbClr val="FF0000"/>
                </a:solidFill>
              </a:rPr>
              <a:t>?</a:t>
            </a:r>
            <a:endParaRPr lang="zh-TW" altLang="en-US" sz="2000" dirty="0">
              <a:solidFill>
                <a:srgbClr val="FF0000"/>
              </a:solidFill>
            </a:endParaRPr>
          </a:p>
        </p:txBody>
      </p:sp>
    </p:spTree>
    <p:extLst>
      <p:ext uri="{BB962C8B-B14F-4D97-AF65-F5344CB8AC3E}">
        <p14:creationId xmlns:p14="http://schemas.microsoft.com/office/powerpoint/2010/main" val="4165883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99"/>
          <p:cNvSpPr/>
          <p:nvPr/>
        </p:nvSpPr>
        <p:spPr>
          <a:xfrm flipH="1">
            <a:off x="713350" y="1851800"/>
            <a:ext cx="5357100" cy="22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1" name="Google Shape;1601;p99"/>
          <p:cNvPicPr preferRelativeResize="0"/>
          <p:nvPr/>
        </p:nvPicPr>
        <p:blipFill rotWithShape="1">
          <a:blip r:embed="rId3">
            <a:alphaModFix/>
          </a:blip>
          <a:srcRect t="199" b="209"/>
          <a:stretch/>
        </p:blipFill>
        <p:spPr>
          <a:xfrm>
            <a:off x="6070450" y="0"/>
            <a:ext cx="3073551" cy="4599398"/>
          </a:xfrm>
          <a:prstGeom prst="rect">
            <a:avLst/>
          </a:prstGeom>
          <a:noFill/>
          <a:ln>
            <a:noFill/>
          </a:ln>
        </p:spPr>
      </p:pic>
      <p:sp>
        <p:nvSpPr>
          <p:cNvPr id="1602" name="Google Shape;1602;p99"/>
          <p:cNvSpPr txBox="1">
            <a:spLocks noGrp="1"/>
          </p:cNvSpPr>
          <p:nvPr>
            <p:ph type="title"/>
          </p:nvPr>
        </p:nvSpPr>
        <p:spPr>
          <a:xfrm>
            <a:off x="1223575" y="1301500"/>
            <a:ext cx="36198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000" b="1" dirty="0">
              <a:latin typeface="微軟正黑體" panose="020B0604030504040204" pitchFamily="34" charset="-120"/>
              <a:ea typeface="微軟正黑體" panose="020B0604030504040204" pitchFamily="34" charset="-120"/>
            </a:endParaRPr>
          </a:p>
        </p:txBody>
      </p:sp>
      <p:sp>
        <p:nvSpPr>
          <p:cNvPr id="1604" name="Google Shape;1604;p99"/>
          <p:cNvSpPr txBox="1">
            <a:spLocks noGrp="1"/>
          </p:cNvSpPr>
          <p:nvPr>
            <p:ph type="body" idx="1"/>
          </p:nvPr>
        </p:nvSpPr>
        <p:spPr>
          <a:xfrm>
            <a:off x="1186899" y="1948460"/>
            <a:ext cx="3619800" cy="18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2000" b="1" dirty="0">
              <a:latin typeface="微軟正黑體" panose="020B0604030504040204" pitchFamily="34" charset="-120"/>
              <a:ea typeface="微軟正黑體" panose="020B0604030504040204" pitchFamily="34" charset="-120"/>
              <a:cs typeface="DM Serif Display"/>
              <a:sym typeface="DM Serif Display"/>
            </a:endParaRPr>
          </a:p>
        </p:txBody>
      </p:sp>
      <p:cxnSp>
        <p:nvCxnSpPr>
          <p:cNvPr id="9" name="直線接點 8"/>
          <p:cNvCxnSpPr/>
          <p:nvPr/>
        </p:nvCxnSpPr>
        <p:spPr>
          <a:xfrm>
            <a:off x="2111672" y="3690492"/>
            <a:ext cx="947292" cy="1690653"/>
          </a:xfrm>
          <a:prstGeom prst="line">
            <a:avLst/>
          </a:prstGeom>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216443" cy="5135276"/>
          </a:xfrm>
          <a:prstGeom prst="rect">
            <a:avLst/>
          </a:prstGeom>
        </p:spPr>
      </p:pic>
      <p:sp>
        <p:nvSpPr>
          <p:cNvPr id="8" name="橢圓 7"/>
          <p:cNvSpPr/>
          <p:nvPr/>
        </p:nvSpPr>
        <p:spPr>
          <a:xfrm>
            <a:off x="1450181" y="3781760"/>
            <a:ext cx="757238" cy="6687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2094084" y="4173557"/>
            <a:ext cx="1700331" cy="276999"/>
          </a:xfrm>
          <a:prstGeom prst="rect">
            <a:avLst/>
          </a:prstGeom>
          <a:noFill/>
        </p:spPr>
        <p:txBody>
          <a:bodyPr wrap="square" rtlCol="0">
            <a:spAutoFit/>
          </a:bodyPr>
          <a:lstStyle/>
          <a:p>
            <a:r>
              <a:rPr lang="en-US" altLang="zh-TW" sz="1200" b="1" dirty="0" smtClean="0">
                <a:latin typeface="微軟正黑體" panose="020B0604030504040204" pitchFamily="34" charset="-120"/>
                <a:ea typeface="微軟正黑體" panose="020B0604030504040204" pitchFamily="34" charset="-120"/>
              </a:rPr>
              <a:t>2000</a:t>
            </a:r>
            <a:r>
              <a:rPr lang="zh-TW" altLang="en-US" sz="1200" b="1" dirty="0" smtClean="0">
                <a:latin typeface="微軟正黑體" panose="020B0604030504040204" pitchFamily="34" charset="-120"/>
                <a:ea typeface="微軟正黑體" panose="020B0604030504040204" pitchFamily="34" charset="-120"/>
              </a:rPr>
              <a:t>年網路泡沫</a:t>
            </a:r>
            <a:endParaRPr lang="zh-TW" altLang="en-US" sz="1200" b="1" dirty="0">
              <a:latin typeface="微軟正黑體" panose="020B0604030504040204" pitchFamily="34" charset="-120"/>
              <a:ea typeface="微軟正黑體" panose="020B0604030504040204" pitchFamily="34" charset="-120"/>
            </a:endParaRPr>
          </a:p>
        </p:txBody>
      </p:sp>
      <p:sp>
        <p:nvSpPr>
          <p:cNvPr id="11" name="橢圓 10"/>
          <p:cNvSpPr/>
          <p:nvPr/>
        </p:nvSpPr>
        <p:spPr>
          <a:xfrm>
            <a:off x="3515674" y="3723028"/>
            <a:ext cx="757238" cy="6687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4164963" y="4200000"/>
            <a:ext cx="1700331" cy="276999"/>
          </a:xfrm>
          <a:prstGeom prst="rect">
            <a:avLst/>
          </a:prstGeom>
          <a:noFill/>
        </p:spPr>
        <p:txBody>
          <a:bodyPr wrap="square" rtlCol="0">
            <a:spAutoFit/>
          </a:bodyPr>
          <a:lstStyle/>
          <a:p>
            <a:r>
              <a:rPr lang="en-US" altLang="zh-TW" sz="1200" b="1" dirty="0" smtClean="0">
                <a:latin typeface="微軟正黑體" panose="020B0604030504040204" pitchFamily="34" charset="-120"/>
                <a:ea typeface="微軟正黑體" panose="020B0604030504040204" pitchFamily="34" charset="-120"/>
              </a:rPr>
              <a:t>2008</a:t>
            </a:r>
            <a:r>
              <a:rPr lang="zh-TW" altLang="en-US" sz="1200" b="1" dirty="0" smtClean="0">
                <a:latin typeface="微軟正黑體" panose="020B0604030504040204" pitchFamily="34" charset="-120"/>
                <a:ea typeface="微軟正黑體" panose="020B0604030504040204" pitchFamily="34" charset="-120"/>
              </a:rPr>
              <a:t>年金融危機</a:t>
            </a:r>
            <a:endParaRPr lang="zh-TW" altLang="en-US" sz="1200" b="1" dirty="0">
              <a:latin typeface="微軟正黑體" panose="020B0604030504040204" pitchFamily="34" charset="-120"/>
              <a:ea typeface="微軟正黑體" panose="020B0604030504040204" pitchFamily="34" charset="-120"/>
            </a:endParaRPr>
          </a:p>
        </p:txBody>
      </p:sp>
      <p:sp>
        <p:nvSpPr>
          <p:cNvPr id="13" name="橢圓 12"/>
          <p:cNvSpPr/>
          <p:nvPr/>
        </p:nvSpPr>
        <p:spPr>
          <a:xfrm>
            <a:off x="6955582" y="2865110"/>
            <a:ext cx="757238" cy="6687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6818259" y="3504761"/>
            <a:ext cx="1415772" cy="276999"/>
          </a:xfrm>
          <a:prstGeom prst="rect">
            <a:avLst/>
          </a:prstGeom>
          <a:noFill/>
        </p:spPr>
        <p:txBody>
          <a:bodyPr wrap="none" rtlCol="0">
            <a:spAutoFit/>
          </a:bodyPr>
          <a:lstStyle/>
          <a:p>
            <a:r>
              <a:rPr lang="zh-TW" altLang="en-US" sz="1200" b="1" dirty="0" smtClean="0">
                <a:latin typeface="微軟正黑體" panose="020B0604030504040204" pitchFamily="34" charset="-120"/>
                <a:ea typeface="微軟正黑體" panose="020B0604030504040204" pitchFamily="34" charset="-120"/>
              </a:rPr>
              <a:t>經濟成長正在衰退</a:t>
            </a:r>
            <a:endParaRPr lang="en-US" altLang="zh-TW" sz="1200" b="1" dirty="0" smtClean="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295946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99"/>
          <p:cNvSpPr/>
          <p:nvPr/>
        </p:nvSpPr>
        <p:spPr>
          <a:xfrm flipH="1">
            <a:off x="713350" y="1851800"/>
            <a:ext cx="5357100" cy="22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1" name="Google Shape;1601;p99"/>
          <p:cNvPicPr preferRelativeResize="0"/>
          <p:nvPr/>
        </p:nvPicPr>
        <p:blipFill rotWithShape="1">
          <a:blip r:embed="rId3">
            <a:alphaModFix/>
          </a:blip>
          <a:srcRect t="199" b="209"/>
          <a:stretch/>
        </p:blipFill>
        <p:spPr>
          <a:xfrm>
            <a:off x="6070450" y="0"/>
            <a:ext cx="3073551" cy="4599398"/>
          </a:xfrm>
          <a:prstGeom prst="rect">
            <a:avLst/>
          </a:prstGeom>
          <a:noFill/>
          <a:ln>
            <a:noFill/>
          </a:ln>
        </p:spPr>
      </p:pic>
      <p:sp>
        <p:nvSpPr>
          <p:cNvPr id="1602" name="Google Shape;1602;p99"/>
          <p:cNvSpPr txBox="1">
            <a:spLocks noGrp="1"/>
          </p:cNvSpPr>
          <p:nvPr>
            <p:ph type="title"/>
          </p:nvPr>
        </p:nvSpPr>
        <p:spPr>
          <a:xfrm>
            <a:off x="1223575" y="1301500"/>
            <a:ext cx="36198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3000" b="1" dirty="0" smtClean="0">
                <a:latin typeface="微軟正黑體" panose="020B0604030504040204" pitchFamily="34" charset="-120"/>
                <a:ea typeface="微軟正黑體" panose="020B0604030504040204" pitchFamily="34" charset="-120"/>
              </a:rPr>
              <a:t>小結</a:t>
            </a:r>
            <a:endParaRPr sz="3000" b="1" dirty="0">
              <a:latin typeface="微軟正黑體" panose="020B0604030504040204" pitchFamily="34" charset="-120"/>
              <a:ea typeface="微軟正黑體" panose="020B0604030504040204" pitchFamily="34" charset="-120"/>
            </a:endParaRPr>
          </a:p>
        </p:txBody>
      </p:sp>
      <p:sp>
        <p:nvSpPr>
          <p:cNvPr id="1604" name="Google Shape;1604;p99"/>
          <p:cNvSpPr txBox="1">
            <a:spLocks noGrp="1"/>
          </p:cNvSpPr>
          <p:nvPr>
            <p:ph type="body" idx="1"/>
          </p:nvPr>
        </p:nvSpPr>
        <p:spPr>
          <a:xfrm>
            <a:off x="631303" y="1918798"/>
            <a:ext cx="5521194" cy="18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2000" b="1" dirty="0" smtClean="0">
                <a:latin typeface="微軟正黑體" panose="020B0604030504040204" pitchFamily="34" charset="-120"/>
                <a:ea typeface="微軟正黑體" panose="020B0604030504040204" pitchFamily="34" charset="-120"/>
                <a:cs typeface="DM Serif Display"/>
                <a:sym typeface="DM Serif Display"/>
              </a:rPr>
              <a:t>綜合上述可知，利率的升降會影響房價，</a:t>
            </a:r>
            <a:endParaRPr lang="en-US" altLang="zh-TW" sz="2000" b="1" dirty="0" smtClean="0">
              <a:latin typeface="微軟正黑體" panose="020B0604030504040204" pitchFamily="34" charset="-120"/>
              <a:ea typeface="微軟正黑體" panose="020B0604030504040204" pitchFamily="34" charset="-120"/>
              <a:cs typeface="DM Serif Display"/>
              <a:sym typeface="DM Serif Display"/>
            </a:endParaRPr>
          </a:p>
          <a:p>
            <a:pPr marL="0" lvl="0" indent="0" algn="l" rtl="0">
              <a:spcBef>
                <a:spcPts val="0"/>
              </a:spcBef>
              <a:spcAft>
                <a:spcPts val="0"/>
              </a:spcAft>
              <a:buNone/>
            </a:pPr>
            <a:endParaRPr lang="en-US" altLang="zh-TW" sz="2000" b="1" dirty="0" smtClean="0">
              <a:latin typeface="微軟正黑體" panose="020B0604030504040204" pitchFamily="34" charset="-120"/>
              <a:ea typeface="微軟正黑體" panose="020B0604030504040204" pitchFamily="34" charset="-120"/>
              <a:cs typeface="DM Serif Display"/>
              <a:sym typeface="DM Serif Display"/>
            </a:endParaRPr>
          </a:p>
          <a:p>
            <a:pPr marL="0" lvl="0" indent="0">
              <a:buNone/>
            </a:pPr>
            <a:r>
              <a:rPr lang="zh-TW" altLang="en-US" sz="2000" b="1" dirty="0" smtClean="0">
                <a:latin typeface="微軟正黑體" panose="020B0604030504040204" pitchFamily="34" charset="-120"/>
                <a:ea typeface="微軟正黑體" panose="020B0604030504040204" pitchFamily="34" charset="-120"/>
                <a:cs typeface="DM Serif Display"/>
                <a:sym typeface="DM Serif Display"/>
              </a:rPr>
              <a:t>現階段我們處在高房價低利率的環境，倘若</a:t>
            </a:r>
            <a:endParaRPr lang="en-US" altLang="zh-TW" sz="2000" b="1" dirty="0" smtClean="0">
              <a:latin typeface="微軟正黑體" panose="020B0604030504040204" pitchFamily="34" charset="-120"/>
              <a:ea typeface="微軟正黑體" panose="020B0604030504040204" pitchFamily="34" charset="-120"/>
              <a:cs typeface="DM Serif Display"/>
              <a:sym typeface="DM Serif Display"/>
            </a:endParaRPr>
          </a:p>
          <a:p>
            <a:pPr marL="0" lvl="0" indent="0">
              <a:buNone/>
            </a:pPr>
            <a:endParaRPr lang="en-US" altLang="zh-TW" sz="2000" b="1" dirty="0" smtClean="0">
              <a:latin typeface="微軟正黑體" panose="020B0604030504040204" pitchFamily="34" charset="-120"/>
              <a:ea typeface="微軟正黑體" panose="020B0604030504040204" pitchFamily="34" charset="-120"/>
              <a:cs typeface="DM Serif Display"/>
              <a:sym typeface="DM Serif Display"/>
            </a:endParaRPr>
          </a:p>
          <a:p>
            <a:pPr marL="0" lvl="0" indent="0">
              <a:buNone/>
            </a:pPr>
            <a:r>
              <a:rPr lang="zh-TW" altLang="en-US" sz="2000" b="1" dirty="0" smtClean="0">
                <a:latin typeface="微軟正黑體" panose="020B0604030504040204" pitchFamily="34" charset="-120"/>
                <a:ea typeface="微軟正黑體" panose="020B0604030504040204" pitchFamily="34" charset="-120"/>
                <a:cs typeface="DM Serif Display"/>
                <a:sym typeface="DM Serif Display"/>
              </a:rPr>
              <a:t>未來繼續</a:t>
            </a:r>
            <a:r>
              <a:rPr lang="zh-TW" altLang="en-US" sz="2000" b="1" dirty="0">
                <a:latin typeface="微軟正黑體" panose="020B0604030504040204" pitchFamily="34" charset="-120"/>
                <a:ea typeface="微軟正黑體" panose="020B0604030504040204" pitchFamily="34" charset="-120"/>
                <a:cs typeface="DM Serif Display"/>
                <a:sym typeface="DM Serif Display"/>
              </a:rPr>
              <a:t>升息</a:t>
            </a:r>
            <a:r>
              <a:rPr lang="zh-TW" altLang="en-US" sz="2000" b="1" dirty="0" smtClean="0">
                <a:latin typeface="微軟正黑體" panose="020B0604030504040204" pitchFamily="34" charset="-120"/>
                <a:ea typeface="微軟正黑體" panose="020B0604030504040204" pitchFamily="34" charset="-120"/>
                <a:cs typeface="DM Serif Display"/>
                <a:sym typeface="DM Serif Display"/>
              </a:rPr>
              <a:t>，經濟</a:t>
            </a:r>
            <a:r>
              <a:rPr lang="en-US" altLang="zh-TW" sz="2000" b="1" dirty="0" smtClean="0">
                <a:latin typeface="微軟正黑體" panose="020B0604030504040204" pitchFamily="34" charset="-120"/>
                <a:ea typeface="微軟正黑體" panose="020B0604030504040204" pitchFamily="34" charset="-120"/>
                <a:cs typeface="DM Serif Display"/>
                <a:sym typeface="DM Serif Display"/>
              </a:rPr>
              <a:t>&amp;</a:t>
            </a:r>
            <a:r>
              <a:rPr lang="zh-TW" altLang="en-US" sz="2000" b="1" dirty="0">
                <a:latin typeface="微軟正黑體" panose="020B0604030504040204" pitchFamily="34" charset="-120"/>
                <a:ea typeface="微軟正黑體" panose="020B0604030504040204" pitchFamily="34" charset="-120"/>
                <a:cs typeface="DM Serif Display"/>
                <a:sym typeface="DM Serif Display"/>
              </a:rPr>
              <a:t>房價</a:t>
            </a:r>
            <a:r>
              <a:rPr lang="zh-TW" altLang="en-US" sz="2000" b="1" dirty="0" smtClean="0">
                <a:latin typeface="微軟正黑體" panose="020B0604030504040204" pitchFamily="34" charset="-120"/>
                <a:ea typeface="微軟正黑體" panose="020B0604030504040204" pitchFamily="34" charset="-120"/>
                <a:cs typeface="DM Serif Display"/>
                <a:sym typeface="DM Serif Display"/>
              </a:rPr>
              <a:t>勢必會受到影響</a:t>
            </a:r>
            <a:endParaRPr lang="en-US" altLang="zh-TW" sz="2000" b="1" dirty="0">
              <a:latin typeface="微軟正黑體" panose="020B0604030504040204" pitchFamily="34" charset="-120"/>
              <a:ea typeface="微軟正黑體" panose="020B0604030504040204" pitchFamily="34" charset="-120"/>
              <a:cs typeface="DM Serif Display"/>
              <a:sym typeface="DM Serif Display"/>
            </a:endParaRPr>
          </a:p>
        </p:txBody>
      </p:sp>
    </p:spTree>
    <p:extLst>
      <p:ext uri="{BB962C8B-B14F-4D97-AF65-F5344CB8AC3E}">
        <p14:creationId xmlns:p14="http://schemas.microsoft.com/office/powerpoint/2010/main" val="17615556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5"/>
        <p:cNvGrpSpPr/>
        <p:nvPr/>
      </p:nvGrpSpPr>
      <p:grpSpPr>
        <a:xfrm>
          <a:off x="0" y="0"/>
          <a:ext cx="0" cy="0"/>
          <a:chOff x="0" y="0"/>
          <a:chExt cx="0" cy="0"/>
        </a:xfrm>
      </p:grpSpPr>
      <p:sp>
        <p:nvSpPr>
          <p:cNvPr id="756" name="Google Shape;756;p71"/>
          <p:cNvSpPr/>
          <p:nvPr/>
        </p:nvSpPr>
        <p:spPr>
          <a:xfrm>
            <a:off x="2609300" y="753125"/>
            <a:ext cx="4099200" cy="3583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757" name="Google Shape;757;p71"/>
          <p:cNvSpPr txBox="1">
            <a:spLocks noGrp="1"/>
          </p:cNvSpPr>
          <p:nvPr>
            <p:ph type="ctrTitle"/>
          </p:nvPr>
        </p:nvSpPr>
        <p:spPr>
          <a:xfrm flipH="1">
            <a:off x="3824099" y="1706973"/>
            <a:ext cx="3812378" cy="192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5000" b="1" dirty="0" smtClean="0">
                <a:solidFill>
                  <a:schemeClr val="dk1"/>
                </a:solidFill>
                <a:latin typeface="微軟正黑體" panose="020B0604030504040204" pitchFamily="34" charset="-120"/>
                <a:ea typeface="微軟正黑體" panose="020B0604030504040204" pitchFamily="34" charset="-120"/>
              </a:rPr>
              <a:t>問題</a:t>
            </a:r>
            <a:r>
              <a:rPr lang="en-US" altLang="zh-TW" sz="5000" b="1" dirty="0">
                <a:solidFill>
                  <a:schemeClr val="dk1"/>
                </a:solidFill>
                <a:latin typeface="微軟正黑體" panose="020B0604030504040204" pitchFamily="34" charset="-120"/>
                <a:ea typeface="微軟正黑體" panose="020B0604030504040204" pitchFamily="34" charset="-120"/>
              </a:rPr>
              <a:t>&amp;</a:t>
            </a:r>
            <a:r>
              <a:rPr lang="zh-TW" altLang="en-US" sz="5000" b="1" dirty="0" smtClean="0">
                <a:solidFill>
                  <a:schemeClr val="dk1"/>
                </a:solidFill>
                <a:latin typeface="微軟正黑體" panose="020B0604030504040204" pitchFamily="34" charset="-120"/>
                <a:ea typeface="微軟正黑體" panose="020B0604030504040204" pitchFamily="34" charset="-120"/>
              </a:rPr>
              <a:t>解決</a:t>
            </a:r>
            <a:endParaRPr sz="5000" b="1" dirty="0">
              <a:solidFill>
                <a:schemeClr val="dk1"/>
              </a:solidFill>
              <a:latin typeface="微軟正黑體" panose="020B0604030504040204" pitchFamily="34" charset="-120"/>
              <a:ea typeface="微軟正黑體" panose="020B0604030504040204" pitchFamily="34" charset="-120"/>
            </a:endParaRPr>
          </a:p>
        </p:txBody>
      </p:sp>
      <p:sp>
        <p:nvSpPr>
          <p:cNvPr id="758" name="Google Shape;758;p71"/>
          <p:cNvSpPr txBox="1">
            <a:spLocks noGrp="1"/>
          </p:cNvSpPr>
          <p:nvPr>
            <p:ph type="title" idx="2"/>
          </p:nvPr>
        </p:nvSpPr>
        <p:spPr>
          <a:xfrm flipH="1">
            <a:off x="1631236" y="2269925"/>
            <a:ext cx="2379900" cy="19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6"/>
                                        </p:tgtEl>
                                        <p:attrNameLst>
                                          <p:attrName>style.visibility</p:attrName>
                                        </p:attrNameLst>
                                      </p:cBhvr>
                                      <p:to>
                                        <p:strVal val="visible"/>
                                      </p:to>
                                    </p:set>
                                    <p:animEffect transition="in" filter="fade">
                                      <p:cBhvr>
                                        <p:cTn id="7" dur="1000"/>
                                        <p:tgtEl>
                                          <p:spTgt spid="756"/>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758"/>
                                        </p:tgtEl>
                                        <p:attrNameLst>
                                          <p:attrName>style.visibility</p:attrName>
                                        </p:attrNameLst>
                                      </p:cBhvr>
                                      <p:to>
                                        <p:strVal val="visible"/>
                                      </p:to>
                                    </p:set>
                                    <p:anim calcmode="lin" valueType="num">
                                      <p:cBhvr additive="base">
                                        <p:cTn id="11" dur="1000"/>
                                        <p:tgtEl>
                                          <p:spTgt spid="758"/>
                                        </p:tgtEl>
                                        <p:attrNameLst>
                                          <p:attrName>ppt_y</p:attrName>
                                        </p:attrNameLst>
                                      </p:cBhvr>
                                      <p:tavLst>
                                        <p:tav tm="0">
                                          <p:val>
                                            <p:strVal val="#ppt_y+1"/>
                                          </p:val>
                                        </p:tav>
                                        <p:tav tm="100000">
                                          <p:val>
                                            <p:strVal val="#ppt_y"/>
                                          </p:val>
                                        </p:tav>
                                      </p:tavLst>
                                    </p:anim>
                                  </p:childTnLst>
                                </p:cTn>
                              </p:par>
                            </p:childTnLst>
                          </p:cTn>
                        </p:par>
                        <p:par>
                          <p:cTn id="12" fill="hold">
                            <p:stCondLst>
                              <p:cond delay="2000"/>
                            </p:stCondLst>
                            <p:childTnLst>
                              <p:par>
                                <p:cTn id="13" presetID="2" presetClass="entr" presetSubtype="1"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 calcmode="lin" valueType="num">
                                      <p:cBhvr additive="base">
                                        <p:cTn id="15" dur="1000"/>
                                        <p:tgtEl>
                                          <p:spTgt spid="7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pic>
        <p:nvPicPr>
          <p:cNvPr id="1601" name="Google Shape;1601;p99"/>
          <p:cNvPicPr preferRelativeResize="0"/>
          <p:nvPr/>
        </p:nvPicPr>
        <p:blipFill rotWithShape="1">
          <a:blip r:embed="rId3">
            <a:alphaModFix/>
          </a:blip>
          <a:srcRect t="199" b="209"/>
          <a:stretch/>
        </p:blipFill>
        <p:spPr>
          <a:xfrm>
            <a:off x="6070450" y="0"/>
            <a:ext cx="3073551" cy="4599398"/>
          </a:xfrm>
          <a:prstGeom prst="rect">
            <a:avLst/>
          </a:prstGeom>
          <a:noFill/>
          <a:ln>
            <a:noFill/>
          </a:ln>
        </p:spPr>
      </p:pic>
      <p:sp>
        <p:nvSpPr>
          <p:cNvPr id="1602" name="Google Shape;1602;p99"/>
          <p:cNvSpPr txBox="1">
            <a:spLocks noGrp="1"/>
          </p:cNvSpPr>
          <p:nvPr>
            <p:ph type="title"/>
          </p:nvPr>
        </p:nvSpPr>
        <p:spPr>
          <a:xfrm>
            <a:off x="48491" y="1468012"/>
            <a:ext cx="4277663" cy="16633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3000" b="1" dirty="0" smtClean="0">
                <a:latin typeface="微軟正黑體" panose="020B0604030504040204" pitchFamily="34" charset="-120"/>
                <a:ea typeface="微軟正黑體" panose="020B0604030504040204" pitchFamily="34" charset="-120"/>
              </a:rPr>
              <a:t>問題</a:t>
            </a:r>
            <a:endParaRPr sz="3000" b="1"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7606" y="0"/>
            <a:ext cx="1731932" cy="5143500"/>
          </a:xfrm>
          <a:prstGeom prst="rect">
            <a:avLst/>
          </a:prstGeom>
        </p:spPr>
      </p:pic>
      <p:pic>
        <p:nvPicPr>
          <p:cNvPr id="5" name="圖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1992" y="0"/>
            <a:ext cx="4872071" cy="5143500"/>
          </a:xfrm>
          <a:prstGeom prst="rect">
            <a:avLst/>
          </a:prstGeom>
        </p:spPr>
      </p:pic>
      <p:sp>
        <p:nvSpPr>
          <p:cNvPr id="2" name="矩形 1"/>
          <p:cNvSpPr/>
          <p:nvPr/>
        </p:nvSpPr>
        <p:spPr>
          <a:xfrm>
            <a:off x="1327606" y="0"/>
            <a:ext cx="1047203" cy="5143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291451" y="0"/>
            <a:ext cx="938472" cy="5143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117018" y="395452"/>
            <a:ext cx="1210588" cy="338554"/>
          </a:xfrm>
          <a:prstGeom prst="rect">
            <a:avLst/>
          </a:prstGeom>
          <a:noFill/>
        </p:spPr>
        <p:txBody>
          <a:bodyPr wrap="none" rtlCol="0">
            <a:spAutoFit/>
          </a:bodyPr>
          <a:lstStyle/>
          <a:p>
            <a:r>
              <a:rPr lang="zh-TW" altLang="en-US" sz="1600" b="1" dirty="0" smtClean="0">
                <a:latin typeface="微軟正黑體" panose="020B0604030504040204" pitchFamily="34" charset="-120"/>
                <a:ea typeface="微軟正黑體" panose="020B0604030504040204" pitchFamily="34" charset="-120"/>
              </a:rPr>
              <a:t>時間不一致</a:t>
            </a:r>
            <a:endParaRPr lang="zh-TW" altLang="en-US" sz="16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221305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pic>
        <p:nvPicPr>
          <p:cNvPr id="1601" name="Google Shape;1601;p99"/>
          <p:cNvPicPr preferRelativeResize="0"/>
          <p:nvPr/>
        </p:nvPicPr>
        <p:blipFill rotWithShape="1">
          <a:blip r:embed="rId3">
            <a:alphaModFix/>
          </a:blip>
          <a:srcRect t="199" b="209"/>
          <a:stretch/>
        </p:blipFill>
        <p:spPr>
          <a:xfrm>
            <a:off x="6070450" y="0"/>
            <a:ext cx="3073551" cy="4599398"/>
          </a:xfrm>
          <a:prstGeom prst="rect">
            <a:avLst/>
          </a:prstGeom>
          <a:noFill/>
          <a:ln>
            <a:noFill/>
          </a:ln>
        </p:spPr>
      </p:pic>
      <p:sp>
        <p:nvSpPr>
          <p:cNvPr id="1602" name="Google Shape;1602;p99"/>
          <p:cNvSpPr txBox="1">
            <a:spLocks noGrp="1"/>
          </p:cNvSpPr>
          <p:nvPr>
            <p:ph type="title"/>
          </p:nvPr>
        </p:nvSpPr>
        <p:spPr>
          <a:xfrm>
            <a:off x="48491" y="1468012"/>
            <a:ext cx="4277663" cy="16633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3000" b="1" dirty="0" smtClean="0">
                <a:latin typeface="微軟正黑體" panose="020B0604030504040204" pitchFamily="34" charset="-120"/>
                <a:ea typeface="微軟正黑體" panose="020B0604030504040204" pitchFamily="34" charset="-120"/>
              </a:rPr>
              <a:t>解決</a:t>
            </a:r>
            <a:endParaRPr sz="3000" b="1" dirty="0">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668" y="0"/>
            <a:ext cx="7790409" cy="5143500"/>
          </a:xfrm>
          <a:prstGeom prst="rect">
            <a:avLst/>
          </a:prstGeom>
        </p:spPr>
      </p:pic>
      <p:sp>
        <p:nvSpPr>
          <p:cNvPr id="2" name="矩形 1"/>
          <p:cNvSpPr/>
          <p:nvPr/>
        </p:nvSpPr>
        <p:spPr>
          <a:xfrm>
            <a:off x="1506458" y="1032812"/>
            <a:ext cx="4670676" cy="41106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p:cNvSpPr txBox="1"/>
          <p:nvPr/>
        </p:nvSpPr>
        <p:spPr>
          <a:xfrm>
            <a:off x="3635695" y="3430880"/>
            <a:ext cx="3467616" cy="584775"/>
          </a:xfrm>
          <a:prstGeom prst="rect">
            <a:avLst/>
          </a:prstGeom>
          <a:noFill/>
        </p:spPr>
        <p:txBody>
          <a:bodyPr wrap="none" rtlCol="0">
            <a:spAutoFit/>
          </a:bodyPr>
          <a:lstStyle/>
          <a:p>
            <a:r>
              <a:rPr lang="zh-TW" altLang="en-US" sz="1600" b="1" dirty="0" smtClean="0">
                <a:solidFill>
                  <a:schemeClr val="bg2"/>
                </a:solidFill>
                <a:latin typeface="微軟正黑體" panose="020B0604030504040204" pitchFamily="34" charset="-120"/>
                <a:ea typeface="微軟正黑體" panose="020B0604030504040204" pitchFamily="34" charset="-120"/>
              </a:rPr>
              <a:t>把月份轉成以季度，</a:t>
            </a:r>
            <a:endParaRPr lang="en-US" altLang="zh-TW" sz="1600" b="1" dirty="0" smtClean="0">
              <a:solidFill>
                <a:schemeClr val="bg2"/>
              </a:solidFill>
              <a:latin typeface="微軟正黑體" panose="020B0604030504040204" pitchFamily="34" charset="-120"/>
              <a:ea typeface="微軟正黑體" panose="020B0604030504040204" pitchFamily="34" charset="-120"/>
            </a:endParaRPr>
          </a:p>
          <a:p>
            <a:r>
              <a:rPr lang="zh-TW" altLang="en-US" sz="1600" b="1" dirty="0" smtClean="0">
                <a:solidFill>
                  <a:schemeClr val="bg2"/>
                </a:solidFill>
                <a:latin typeface="微軟正黑體" panose="020B0604030504040204" pitchFamily="34" charset="-120"/>
                <a:ea typeface="微軟正黑體" panose="020B0604030504040204" pitchFamily="34" charset="-120"/>
              </a:rPr>
              <a:t>再把季度所對應的值群組化並取平均</a:t>
            </a:r>
            <a:endParaRPr lang="zh-TW" altLang="en-US" sz="1600" b="1" dirty="0">
              <a:solidFill>
                <a:schemeClr val="bg2"/>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621430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pic>
        <p:nvPicPr>
          <p:cNvPr id="1601" name="Google Shape;1601;p99"/>
          <p:cNvPicPr preferRelativeResize="0"/>
          <p:nvPr/>
        </p:nvPicPr>
        <p:blipFill rotWithShape="1">
          <a:blip r:embed="rId3">
            <a:alphaModFix/>
          </a:blip>
          <a:srcRect t="199" b="209"/>
          <a:stretch/>
        </p:blipFill>
        <p:spPr>
          <a:xfrm>
            <a:off x="6070450" y="0"/>
            <a:ext cx="3073551" cy="4599398"/>
          </a:xfrm>
          <a:prstGeom prst="rect">
            <a:avLst/>
          </a:prstGeom>
          <a:noFill/>
          <a:ln>
            <a:noFill/>
          </a:ln>
        </p:spPr>
      </p:pic>
      <p:sp>
        <p:nvSpPr>
          <p:cNvPr id="1602" name="Google Shape;1602;p99"/>
          <p:cNvSpPr txBox="1">
            <a:spLocks noGrp="1"/>
          </p:cNvSpPr>
          <p:nvPr>
            <p:ph type="title"/>
          </p:nvPr>
        </p:nvSpPr>
        <p:spPr>
          <a:xfrm>
            <a:off x="48491" y="1468012"/>
            <a:ext cx="4277663" cy="16633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3000" b="1" dirty="0" smtClean="0">
                <a:latin typeface="微軟正黑體" panose="020B0604030504040204" pitchFamily="34" charset="-120"/>
                <a:ea typeface="微軟正黑體" panose="020B0604030504040204" pitchFamily="34" charset="-120"/>
              </a:rPr>
              <a:t>問題</a:t>
            </a:r>
            <a:endParaRPr sz="3000" b="1" dirty="0">
              <a:latin typeface="微軟正黑體" panose="020B0604030504040204" pitchFamily="34" charset="-120"/>
              <a:ea typeface="微軟正黑體" panose="020B0604030504040204" pitchFamily="34" charset="-120"/>
            </a:endParaRPr>
          </a:p>
        </p:txBody>
      </p:sp>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18" y="0"/>
            <a:ext cx="5024432" cy="5143500"/>
          </a:xfrm>
          <a:prstGeom prst="rect">
            <a:avLst/>
          </a:prstGeom>
        </p:spPr>
      </p:pic>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9756" y="0"/>
            <a:ext cx="5134244" cy="3796145"/>
          </a:xfrm>
          <a:prstGeom prst="rect">
            <a:avLst/>
          </a:prstGeom>
        </p:spPr>
      </p:pic>
      <p:sp>
        <p:nvSpPr>
          <p:cNvPr id="4" name="文字方塊 3"/>
          <p:cNvSpPr txBox="1"/>
          <p:nvPr/>
        </p:nvSpPr>
        <p:spPr>
          <a:xfrm>
            <a:off x="48491" y="226175"/>
            <a:ext cx="2646878" cy="338554"/>
          </a:xfrm>
          <a:prstGeom prst="rect">
            <a:avLst/>
          </a:prstGeom>
          <a:noFill/>
        </p:spPr>
        <p:txBody>
          <a:bodyPr wrap="none" rtlCol="0">
            <a:spAutoFit/>
          </a:bodyPr>
          <a:lstStyle/>
          <a:p>
            <a:r>
              <a:rPr lang="zh-TW" altLang="en-US" sz="1600" b="1" dirty="0" smtClean="0">
                <a:latin typeface="微軟正黑體" panose="020B0604030504040204" pitchFamily="34" charset="-120"/>
                <a:ea typeface="微軟正黑體" panose="020B0604030504040204" pitchFamily="34" charset="-120"/>
              </a:rPr>
              <a:t>想要把兩張圖結合成一張圖</a:t>
            </a:r>
            <a:endParaRPr lang="zh-TW" altLang="en-US" sz="16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59344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pic>
        <p:nvPicPr>
          <p:cNvPr id="1601" name="Google Shape;1601;p99"/>
          <p:cNvPicPr preferRelativeResize="0"/>
          <p:nvPr/>
        </p:nvPicPr>
        <p:blipFill rotWithShape="1">
          <a:blip r:embed="rId3">
            <a:alphaModFix/>
          </a:blip>
          <a:srcRect t="199" b="209"/>
          <a:stretch/>
        </p:blipFill>
        <p:spPr>
          <a:xfrm>
            <a:off x="6070450" y="0"/>
            <a:ext cx="3073551" cy="4599398"/>
          </a:xfrm>
          <a:prstGeom prst="rect">
            <a:avLst/>
          </a:prstGeom>
          <a:noFill/>
          <a:ln>
            <a:noFill/>
          </a:ln>
        </p:spPr>
      </p:pic>
      <p:sp>
        <p:nvSpPr>
          <p:cNvPr id="1602" name="Google Shape;1602;p99"/>
          <p:cNvSpPr txBox="1">
            <a:spLocks noGrp="1"/>
          </p:cNvSpPr>
          <p:nvPr>
            <p:ph type="title"/>
          </p:nvPr>
        </p:nvSpPr>
        <p:spPr>
          <a:xfrm>
            <a:off x="48491" y="1468012"/>
            <a:ext cx="4277663" cy="16633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3000" b="1" dirty="0" smtClean="0">
                <a:latin typeface="微軟正黑體" panose="020B0604030504040204" pitchFamily="34" charset="-120"/>
                <a:ea typeface="微軟正黑體" panose="020B0604030504040204" pitchFamily="34" charset="-120"/>
              </a:rPr>
              <a:t>問題</a:t>
            </a:r>
            <a:endParaRPr sz="3000" b="1"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400" y="4874"/>
            <a:ext cx="8235601" cy="5138626"/>
          </a:xfrm>
          <a:prstGeom prst="rect">
            <a:avLst/>
          </a:prstGeom>
        </p:spPr>
      </p:pic>
      <p:sp>
        <p:nvSpPr>
          <p:cNvPr id="2" name="矩形 1"/>
          <p:cNvSpPr/>
          <p:nvPr/>
        </p:nvSpPr>
        <p:spPr>
          <a:xfrm>
            <a:off x="5084618" y="0"/>
            <a:ext cx="599135" cy="2506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6019395" y="1411305"/>
            <a:ext cx="3057247" cy="338554"/>
          </a:xfrm>
          <a:prstGeom prst="rect">
            <a:avLst/>
          </a:prstGeom>
          <a:noFill/>
        </p:spPr>
        <p:txBody>
          <a:bodyPr wrap="none" rtlCol="0">
            <a:spAutoFit/>
          </a:bodyPr>
          <a:lstStyle/>
          <a:p>
            <a:r>
              <a:rPr lang="zh-TW" altLang="en-US" sz="1600" b="1" dirty="0" smtClean="0">
                <a:solidFill>
                  <a:schemeClr val="bg2"/>
                </a:solidFill>
                <a:latin typeface="微軟正黑體" panose="020B0604030504040204" pitchFamily="34" charset="-120"/>
                <a:ea typeface="微軟正黑體" panose="020B0604030504040204" pitchFamily="34" charset="-120"/>
              </a:rPr>
              <a:t>遇到兩張圖資料時間排序不一致</a:t>
            </a:r>
            <a:endParaRPr lang="zh-TW" altLang="en-US" sz="1600" b="1" dirty="0">
              <a:solidFill>
                <a:schemeClr val="bg2"/>
              </a:solidFill>
              <a:latin typeface="微軟正黑體" panose="020B0604030504040204" pitchFamily="34" charset="-120"/>
              <a:ea typeface="微軟正黑體" panose="020B0604030504040204" pitchFamily="34" charset="-120"/>
            </a:endParaRPr>
          </a:p>
        </p:txBody>
      </p:sp>
      <p:sp>
        <p:nvSpPr>
          <p:cNvPr id="7" name="矩形 6"/>
          <p:cNvSpPr/>
          <p:nvPr/>
        </p:nvSpPr>
        <p:spPr>
          <a:xfrm>
            <a:off x="5578498" y="2743200"/>
            <a:ext cx="552587" cy="23366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10088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pic>
        <p:nvPicPr>
          <p:cNvPr id="1601" name="Google Shape;1601;p99"/>
          <p:cNvPicPr preferRelativeResize="0"/>
          <p:nvPr/>
        </p:nvPicPr>
        <p:blipFill rotWithShape="1">
          <a:blip r:embed="rId3">
            <a:alphaModFix/>
          </a:blip>
          <a:srcRect t="199" b="209"/>
          <a:stretch/>
        </p:blipFill>
        <p:spPr>
          <a:xfrm>
            <a:off x="6070450" y="0"/>
            <a:ext cx="3073551" cy="4599398"/>
          </a:xfrm>
          <a:prstGeom prst="rect">
            <a:avLst/>
          </a:prstGeom>
          <a:noFill/>
          <a:ln>
            <a:noFill/>
          </a:ln>
        </p:spPr>
      </p:pic>
      <p:sp>
        <p:nvSpPr>
          <p:cNvPr id="1602" name="Google Shape;1602;p99"/>
          <p:cNvSpPr txBox="1">
            <a:spLocks noGrp="1"/>
          </p:cNvSpPr>
          <p:nvPr>
            <p:ph type="title"/>
          </p:nvPr>
        </p:nvSpPr>
        <p:spPr>
          <a:xfrm>
            <a:off x="48491" y="1468012"/>
            <a:ext cx="4277663" cy="16633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3000" b="1" dirty="0">
                <a:latin typeface="微軟正黑體" panose="020B0604030504040204" pitchFamily="34" charset="-120"/>
                <a:ea typeface="微軟正黑體" panose="020B0604030504040204" pitchFamily="34" charset="-120"/>
              </a:rPr>
              <a:t>解決</a:t>
            </a:r>
            <a:endParaRPr sz="3000" b="1" dirty="0">
              <a:latin typeface="微軟正黑體" panose="020B0604030504040204" pitchFamily="34" charset="-120"/>
              <a:ea typeface="微軟正黑體" panose="020B0604030504040204" pitchFamily="34" charset="-120"/>
            </a:endParaRPr>
          </a:p>
        </p:txBody>
      </p:sp>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588" y="0"/>
            <a:ext cx="8228413" cy="3498273"/>
          </a:xfrm>
          <a:prstGeom prst="rect">
            <a:avLst/>
          </a:prstGeom>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588" y="3498273"/>
            <a:ext cx="8228413" cy="1945328"/>
          </a:xfrm>
          <a:prstGeom prst="rect">
            <a:avLst/>
          </a:prstGeom>
        </p:spPr>
      </p:pic>
      <p:sp>
        <p:nvSpPr>
          <p:cNvPr id="10" name="矩形 9"/>
          <p:cNvSpPr/>
          <p:nvPr/>
        </p:nvSpPr>
        <p:spPr>
          <a:xfrm>
            <a:off x="915588" y="0"/>
            <a:ext cx="5644539" cy="2978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915588" y="1163782"/>
            <a:ext cx="8131430" cy="28332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文字方塊 1"/>
          <p:cNvSpPr txBox="1"/>
          <p:nvPr/>
        </p:nvSpPr>
        <p:spPr>
          <a:xfrm>
            <a:off x="6694154" y="62657"/>
            <a:ext cx="1826141" cy="338554"/>
          </a:xfrm>
          <a:prstGeom prst="rect">
            <a:avLst/>
          </a:prstGeom>
          <a:noFill/>
        </p:spPr>
        <p:txBody>
          <a:bodyPr wrap="none" rtlCol="0">
            <a:spAutoFit/>
          </a:bodyPr>
          <a:lstStyle/>
          <a:p>
            <a:r>
              <a:rPr lang="zh-TW" altLang="en-US" sz="1600" b="1" dirty="0" smtClean="0">
                <a:solidFill>
                  <a:schemeClr val="bg2"/>
                </a:solidFill>
                <a:latin typeface="微軟正黑體" panose="020B0604030504040204" pitchFamily="34" charset="-120"/>
                <a:ea typeface="微軟正黑體" panose="020B0604030504040204" pitchFamily="34" charset="-120"/>
              </a:rPr>
              <a:t>把時間排序成一致</a:t>
            </a:r>
            <a:endParaRPr lang="zh-TW" altLang="en-US" sz="1600" b="1" dirty="0">
              <a:solidFill>
                <a:schemeClr val="bg2"/>
              </a:solidFill>
              <a:latin typeface="微軟正黑體" panose="020B0604030504040204" pitchFamily="34" charset="-120"/>
              <a:ea typeface="微軟正黑體" panose="020B0604030504040204" pitchFamily="34" charset="-120"/>
            </a:endParaRPr>
          </a:p>
        </p:txBody>
      </p:sp>
      <p:sp>
        <p:nvSpPr>
          <p:cNvPr id="3" name="文字方塊 2"/>
          <p:cNvSpPr txBox="1"/>
          <p:nvPr/>
        </p:nvSpPr>
        <p:spPr>
          <a:xfrm>
            <a:off x="7398044" y="1410583"/>
            <a:ext cx="1313180" cy="338554"/>
          </a:xfrm>
          <a:prstGeom prst="rect">
            <a:avLst/>
          </a:prstGeom>
          <a:noFill/>
        </p:spPr>
        <p:txBody>
          <a:bodyPr wrap="none" rtlCol="0">
            <a:spAutoFit/>
          </a:bodyPr>
          <a:lstStyle/>
          <a:p>
            <a:r>
              <a:rPr lang="zh-TW" altLang="en-US" sz="1600" b="1" dirty="0" smtClean="0">
                <a:solidFill>
                  <a:schemeClr val="bg2"/>
                </a:solidFill>
                <a:latin typeface="微軟正黑體" panose="020B0604030504040204" pitchFamily="34" charset="-120"/>
                <a:ea typeface="微軟正黑體" panose="020B0604030504040204" pitchFamily="34" charset="-120"/>
              </a:rPr>
              <a:t>圖使用雙</a:t>
            </a:r>
            <a:r>
              <a:rPr lang="en-US" altLang="zh-TW" sz="1600" b="1" dirty="0" smtClean="0">
                <a:solidFill>
                  <a:schemeClr val="bg2"/>
                </a:solidFill>
                <a:latin typeface="微軟正黑體" panose="020B0604030504040204" pitchFamily="34" charset="-120"/>
                <a:ea typeface="微軟正黑體" panose="020B0604030504040204" pitchFamily="34" charset="-120"/>
              </a:rPr>
              <a:t>y</a:t>
            </a:r>
            <a:r>
              <a:rPr lang="zh-TW" altLang="en-US" sz="1600" b="1" dirty="0" smtClean="0">
                <a:solidFill>
                  <a:schemeClr val="bg2"/>
                </a:solidFill>
                <a:latin typeface="微軟正黑體" panose="020B0604030504040204" pitchFamily="34" charset="-120"/>
                <a:ea typeface="微軟正黑體" panose="020B0604030504040204" pitchFamily="34" charset="-120"/>
              </a:rPr>
              <a:t>軸</a:t>
            </a:r>
            <a:endParaRPr lang="zh-TW" altLang="en-US" sz="1600" b="1" dirty="0">
              <a:solidFill>
                <a:schemeClr val="bg2"/>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59168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2"/>
        <p:cNvGrpSpPr/>
        <p:nvPr/>
      </p:nvGrpSpPr>
      <p:grpSpPr>
        <a:xfrm>
          <a:off x="0" y="0"/>
          <a:ext cx="0" cy="0"/>
          <a:chOff x="0" y="0"/>
          <a:chExt cx="0" cy="0"/>
        </a:xfrm>
      </p:grpSpPr>
      <p:sp>
        <p:nvSpPr>
          <p:cNvPr id="953" name="Google Shape;953;p78"/>
          <p:cNvSpPr/>
          <p:nvPr/>
        </p:nvSpPr>
        <p:spPr>
          <a:xfrm>
            <a:off x="2522400" y="753125"/>
            <a:ext cx="4099200" cy="3583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954" name="Google Shape;954;p78"/>
          <p:cNvSpPr txBox="1">
            <a:spLocks noGrp="1"/>
          </p:cNvSpPr>
          <p:nvPr>
            <p:ph type="ctrTitle"/>
          </p:nvPr>
        </p:nvSpPr>
        <p:spPr>
          <a:xfrm flipH="1">
            <a:off x="2813614" y="1818244"/>
            <a:ext cx="2823900" cy="192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zh-TW" altLang="en-US" sz="5000" b="1" dirty="0" smtClean="0">
                <a:solidFill>
                  <a:schemeClr val="dk1"/>
                </a:solidFill>
                <a:latin typeface="微軟正黑體" panose="020B0604030504040204" pitchFamily="34" charset="-120"/>
                <a:ea typeface="微軟正黑體" panose="020B0604030504040204" pitchFamily="34" charset="-120"/>
              </a:rPr>
              <a:t>結論</a:t>
            </a:r>
            <a:endParaRPr sz="5000" b="1" dirty="0">
              <a:solidFill>
                <a:schemeClr val="dk1"/>
              </a:solidFill>
              <a:latin typeface="微軟正黑體" panose="020B0604030504040204" pitchFamily="34" charset="-120"/>
              <a:ea typeface="微軟正黑體" panose="020B0604030504040204" pitchFamily="34" charset="-120"/>
            </a:endParaRPr>
          </a:p>
        </p:txBody>
      </p:sp>
      <p:sp>
        <p:nvSpPr>
          <p:cNvPr id="955" name="Google Shape;955;p78"/>
          <p:cNvSpPr txBox="1">
            <a:spLocks noGrp="1"/>
          </p:cNvSpPr>
          <p:nvPr>
            <p:ph type="title" idx="2"/>
          </p:nvPr>
        </p:nvSpPr>
        <p:spPr>
          <a:xfrm flipH="1">
            <a:off x="5637514" y="2269925"/>
            <a:ext cx="23631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rPr>
              <a:t>04</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3"/>
                                        </p:tgtEl>
                                        <p:attrNameLst>
                                          <p:attrName>style.visibility</p:attrName>
                                        </p:attrNameLst>
                                      </p:cBhvr>
                                      <p:to>
                                        <p:strVal val="visible"/>
                                      </p:to>
                                    </p:set>
                                    <p:animEffect transition="in" filter="fade">
                                      <p:cBhvr>
                                        <p:cTn id="7" dur="1000"/>
                                        <p:tgtEl>
                                          <p:spTgt spid="953"/>
                                        </p:tgtEl>
                                      </p:cBhvr>
                                    </p:animEffect>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955"/>
                                        </p:tgtEl>
                                        <p:attrNameLst>
                                          <p:attrName>style.visibility</p:attrName>
                                        </p:attrNameLst>
                                      </p:cBhvr>
                                      <p:to>
                                        <p:strVal val="visible"/>
                                      </p:to>
                                    </p:set>
                                    <p:anim calcmode="lin" valueType="num">
                                      <p:cBhvr additive="base">
                                        <p:cTn id="11" dur="1000"/>
                                        <p:tgtEl>
                                          <p:spTgt spid="955"/>
                                        </p:tgtEl>
                                        <p:attrNameLst>
                                          <p:attrName>ppt_y</p:attrName>
                                        </p:attrNameLst>
                                      </p:cBhvr>
                                      <p:tavLst>
                                        <p:tav tm="0">
                                          <p:val>
                                            <p:strVal val="#ppt_y-1"/>
                                          </p:val>
                                        </p:tav>
                                        <p:tav tm="100000">
                                          <p:val>
                                            <p:strVal val="#ppt_y"/>
                                          </p:val>
                                        </p:tav>
                                      </p:tavLst>
                                    </p:anim>
                                  </p:childTnLst>
                                </p:cTn>
                              </p:par>
                            </p:childTnLst>
                          </p:cTn>
                        </p:par>
                        <p:par>
                          <p:cTn id="12" fill="hold">
                            <p:stCondLst>
                              <p:cond delay="2000"/>
                            </p:stCondLst>
                            <p:childTnLst>
                              <p:par>
                                <p:cTn id="13" presetID="2" presetClass="entr" presetSubtype="4" fill="hold" nodeType="afterEffect">
                                  <p:stCondLst>
                                    <p:cond delay="0"/>
                                  </p:stCondLst>
                                  <p:childTnLst>
                                    <p:set>
                                      <p:cBhvr>
                                        <p:cTn id="14" dur="1" fill="hold">
                                          <p:stCondLst>
                                            <p:cond delay="0"/>
                                          </p:stCondLst>
                                        </p:cTn>
                                        <p:tgtEl>
                                          <p:spTgt spid="954"/>
                                        </p:tgtEl>
                                        <p:attrNameLst>
                                          <p:attrName>style.visibility</p:attrName>
                                        </p:attrNameLst>
                                      </p:cBhvr>
                                      <p:to>
                                        <p:strVal val="visible"/>
                                      </p:to>
                                    </p:set>
                                    <p:anim calcmode="lin" valueType="num">
                                      <p:cBhvr additive="base">
                                        <p:cTn id="15" dur="1000"/>
                                        <p:tgtEl>
                                          <p:spTgt spid="9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
        <p:cNvGrpSpPr/>
        <p:nvPr/>
      </p:nvGrpSpPr>
      <p:grpSpPr>
        <a:xfrm>
          <a:off x="0" y="0"/>
          <a:ext cx="0" cy="0"/>
          <a:chOff x="0" y="0"/>
          <a:chExt cx="0" cy="0"/>
        </a:xfrm>
      </p:grpSpPr>
      <p:sp>
        <p:nvSpPr>
          <p:cNvPr id="337" name="Google Shape;337;p56"/>
          <p:cNvSpPr/>
          <p:nvPr/>
        </p:nvSpPr>
        <p:spPr>
          <a:xfrm>
            <a:off x="2522400" y="780150"/>
            <a:ext cx="4099200" cy="3583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338" name="Google Shape;338;p56"/>
          <p:cNvSpPr txBox="1">
            <a:spLocks noGrp="1"/>
          </p:cNvSpPr>
          <p:nvPr>
            <p:ph type="ctrTitle"/>
          </p:nvPr>
        </p:nvSpPr>
        <p:spPr>
          <a:xfrm flipH="1">
            <a:off x="4080793" y="1706110"/>
            <a:ext cx="2954400" cy="19212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zh-TW" altLang="en-US" sz="5000" b="1" dirty="0" smtClean="0">
                <a:solidFill>
                  <a:schemeClr val="dk1"/>
                </a:solidFill>
                <a:latin typeface="微軟正黑體" panose="020B0604030504040204" pitchFamily="34" charset="-120"/>
                <a:ea typeface="微軟正黑體" panose="020B0604030504040204" pitchFamily="34" charset="-120"/>
              </a:rPr>
              <a:t>動機</a:t>
            </a:r>
            <a:endParaRPr sz="5000" b="1" dirty="0">
              <a:solidFill>
                <a:schemeClr val="dk1"/>
              </a:solidFill>
              <a:latin typeface="微軟正黑體" panose="020B0604030504040204" pitchFamily="34" charset="-120"/>
              <a:ea typeface="微軟正黑體" panose="020B0604030504040204" pitchFamily="34" charset="-120"/>
            </a:endParaRPr>
          </a:p>
        </p:txBody>
      </p:sp>
      <p:sp>
        <p:nvSpPr>
          <p:cNvPr id="339" name="Google Shape;339;p56"/>
          <p:cNvSpPr txBox="1">
            <a:spLocks noGrp="1"/>
          </p:cNvSpPr>
          <p:nvPr>
            <p:ph type="title" idx="2"/>
          </p:nvPr>
        </p:nvSpPr>
        <p:spPr>
          <a:xfrm flipH="1">
            <a:off x="787850" y="2419325"/>
            <a:ext cx="2954400" cy="162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rPr>
              <a:t>01</a:t>
            </a:r>
            <a:endParaRPr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1000"/>
                                        <p:tgtEl>
                                          <p:spTgt spid="337"/>
                                        </p:tgtEl>
                                      </p:cBhvr>
                                    </p:animEffect>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338"/>
                                        </p:tgtEl>
                                        <p:attrNameLst>
                                          <p:attrName>style.visibility</p:attrName>
                                        </p:attrNameLst>
                                      </p:cBhvr>
                                      <p:to>
                                        <p:strVal val="visible"/>
                                      </p:to>
                                    </p:set>
                                    <p:anim calcmode="lin" valueType="num">
                                      <p:cBhvr additive="base">
                                        <p:cTn id="11" dur="1000"/>
                                        <p:tgtEl>
                                          <p:spTgt spid="338"/>
                                        </p:tgtEl>
                                        <p:attrNameLst>
                                          <p:attrName>ppt_y</p:attrName>
                                        </p:attrNameLst>
                                      </p:cBhvr>
                                      <p:tavLst>
                                        <p:tav tm="0">
                                          <p:val>
                                            <p:strVal val="#ppt_y-1"/>
                                          </p:val>
                                        </p:tav>
                                        <p:tav tm="100000">
                                          <p:val>
                                            <p:strVal val="#ppt_y"/>
                                          </p:val>
                                        </p:tav>
                                      </p:tavLst>
                                    </p:anim>
                                  </p:childTnLst>
                                </p:cTn>
                              </p:par>
                            </p:childTnLst>
                          </p:cTn>
                        </p:par>
                        <p:par>
                          <p:cTn id="12" fill="hold">
                            <p:stCondLst>
                              <p:cond delay="2000"/>
                            </p:stCondLst>
                            <p:childTnLst>
                              <p:par>
                                <p:cTn id="13" presetID="2" presetClass="entr" presetSubtype="4" fill="hold" nodeType="afterEffect">
                                  <p:stCondLst>
                                    <p:cond delay="0"/>
                                  </p:stCondLst>
                                  <p:childTnLst>
                                    <p:set>
                                      <p:cBhvr>
                                        <p:cTn id="14" dur="1" fill="hold">
                                          <p:stCondLst>
                                            <p:cond delay="0"/>
                                          </p:stCondLst>
                                        </p:cTn>
                                        <p:tgtEl>
                                          <p:spTgt spid="339"/>
                                        </p:tgtEl>
                                        <p:attrNameLst>
                                          <p:attrName>style.visibility</p:attrName>
                                        </p:attrNameLst>
                                      </p:cBhvr>
                                      <p:to>
                                        <p:strVal val="visible"/>
                                      </p:to>
                                    </p:set>
                                    <p:anim calcmode="lin" valueType="num">
                                      <p:cBhvr additive="base">
                                        <p:cTn id="15" dur="1000"/>
                                        <p:tgtEl>
                                          <p:spTgt spid="3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907"/>
            <a:ext cx="9144000" cy="5159829"/>
          </a:xfrm>
          <a:prstGeom prst="rect">
            <a:avLst/>
          </a:prstGeom>
          <a:effectLst>
            <a:outerShdw blurRad="50800" dist="50800" dir="5400000" algn="ctr" rotWithShape="0">
              <a:srgbClr val="000000">
                <a:alpha val="12000"/>
              </a:srgbClr>
            </a:outerShdw>
          </a:effectLst>
        </p:spPr>
      </p:pic>
      <p:sp>
        <p:nvSpPr>
          <p:cNvPr id="1600" name="Google Shape;1600;p99"/>
          <p:cNvSpPr/>
          <p:nvPr/>
        </p:nvSpPr>
        <p:spPr>
          <a:xfrm flipH="1">
            <a:off x="713350" y="1851800"/>
            <a:ext cx="7996474" cy="22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99"/>
          <p:cNvSpPr txBox="1">
            <a:spLocks noGrp="1"/>
          </p:cNvSpPr>
          <p:nvPr>
            <p:ph type="title"/>
          </p:nvPr>
        </p:nvSpPr>
        <p:spPr>
          <a:xfrm>
            <a:off x="713350" y="1274466"/>
            <a:ext cx="36198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3000" b="1" dirty="0" smtClean="0">
                <a:latin typeface="微軟正黑體" panose="020B0604030504040204" pitchFamily="34" charset="-120"/>
                <a:ea typeface="微軟正黑體" panose="020B0604030504040204" pitchFamily="34" charset="-120"/>
              </a:rPr>
              <a:t>結論</a:t>
            </a:r>
            <a:endParaRPr sz="3000" b="1" dirty="0">
              <a:latin typeface="微軟正黑體" panose="020B0604030504040204" pitchFamily="34" charset="-120"/>
              <a:ea typeface="微軟正黑體" panose="020B0604030504040204" pitchFamily="34" charset="-120"/>
            </a:endParaRPr>
          </a:p>
        </p:txBody>
      </p:sp>
      <p:sp>
        <p:nvSpPr>
          <p:cNvPr id="1604" name="Google Shape;1604;p99"/>
          <p:cNvSpPr txBox="1">
            <a:spLocks noGrp="1"/>
          </p:cNvSpPr>
          <p:nvPr>
            <p:ph type="body" idx="1"/>
          </p:nvPr>
        </p:nvSpPr>
        <p:spPr>
          <a:xfrm>
            <a:off x="713350" y="2976861"/>
            <a:ext cx="7996474" cy="2001963"/>
          </a:xfrm>
          <a:prstGeom prst="rect">
            <a:avLst/>
          </a:prstGeom>
        </p:spPr>
        <p:txBody>
          <a:bodyPr spcFirstLastPara="1" wrap="square" lIns="91425" tIns="91425" rIns="91425" bIns="91425" anchor="t" anchorCtr="0">
            <a:noAutofit/>
          </a:bodyPr>
          <a:lstStyle/>
          <a:p>
            <a:pPr marL="0" indent="0">
              <a:buNone/>
            </a:pPr>
            <a:r>
              <a:rPr lang="zh-TW" altLang="zh-TW" sz="1600" b="1" dirty="0">
                <a:solidFill>
                  <a:schemeClr val="bg2"/>
                </a:solidFill>
                <a:latin typeface="微軟正黑體" panose="020B0604030504040204" pitchFamily="34" charset="-120"/>
                <a:ea typeface="微軟正黑體" panose="020B0604030504040204" pitchFamily="34" charset="-120"/>
              </a:rPr>
              <a:t>在金融市場中</a:t>
            </a:r>
            <a:r>
              <a:rPr lang="zh-TW" altLang="zh-TW" sz="1600" b="1" dirty="0" smtClean="0">
                <a:solidFill>
                  <a:schemeClr val="bg2"/>
                </a:solidFill>
                <a:latin typeface="微軟正黑體" panose="020B0604030504040204" pitchFamily="34" charset="-120"/>
                <a:ea typeface="微軟正黑體" panose="020B0604030504040204" pitchFamily="34" charset="-120"/>
              </a:rPr>
              <a:t>，利率</a:t>
            </a:r>
            <a:r>
              <a:rPr lang="zh-TW" altLang="zh-TW" sz="1600" b="1" dirty="0">
                <a:solidFill>
                  <a:schemeClr val="bg2"/>
                </a:solidFill>
                <a:latin typeface="微軟正黑體" panose="020B0604030504040204" pitchFamily="34" charset="-120"/>
                <a:ea typeface="微軟正黑體" panose="020B0604030504040204" pitchFamily="34" charset="-120"/>
              </a:rPr>
              <a:t>從低轉升，都有可能伴隨危機</a:t>
            </a:r>
            <a:r>
              <a:rPr lang="zh-TW" altLang="zh-TW" sz="1600" b="1" dirty="0" smtClean="0">
                <a:solidFill>
                  <a:schemeClr val="bg2"/>
                </a:solidFill>
                <a:latin typeface="微軟正黑體" panose="020B0604030504040204" pitchFamily="34" charset="-120"/>
                <a:ea typeface="微軟正黑體" panose="020B0604030504040204" pitchFamily="34" charset="-120"/>
              </a:rPr>
              <a:t>。它對</a:t>
            </a:r>
            <a:r>
              <a:rPr lang="zh-TW" altLang="zh-TW" sz="1600" b="1" dirty="0">
                <a:solidFill>
                  <a:schemeClr val="bg2"/>
                </a:solidFill>
                <a:latin typeface="微軟正黑體" panose="020B0604030504040204" pitchFamily="34" charset="-120"/>
                <a:ea typeface="微軟正黑體" panose="020B0604030504040204" pitchFamily="34" charset="-120"/>
              </a:rPr>
              <a:t>房價和</a:t>
            </a:r>
            <a:r>
              <a:rPr lang="en-US" altLang="zh-TW" sz="1600" b="1" dirty="0">
                <a:solidFill>
                  <a:schemeClr val="bg2"/>
                </a:solidFill>
                <a:latin typeface="微軟正黑體" panose="020B0604030504040204" pitchFamily="34" charset="-120"/>
                <a:ea typeface="微軟正黑體" panose="020B0604030504040204" pitchFamily="34" charset="-120"/>
              </a:rPr>
              <a:t>GDP</a:t>
            </a:r>
            <a:r>
              <a:rPr lang="zh-TW" altLang="zh-TW" sz="1600" b="1" dirty="0">
                <a:solidFill>
                  <a:schemeClr val="bg2"/>
                </a:solidFill>
                <a:latin typeface="微軟正黑體" panose="020B0604030504040204" pitchFamily="34" charset="-120"/>
                <a:ea typeface="微軟正黑體" panose="020B0604030504040204" pitchFamily="34" charset="-120"/>
              </a:rPr>
              <a:t>等重要指標都有深遠的影響</a:t>
            </a:r>
            <a:r>
              <a:rPr lang="zh-TW" altLang="zh-TW" sz="1600" b="1" dirty="0" smtClean="0">
                <a:solidFill>
                  <a:schemeClr val="bg2"/>
                </a:solidFill>
                <a:latin typeface="微軟正黑體" panose="020B0604030504040204" pitchFamily="34" charset="-120"/>
                <a:ea typeface="微軟正黑體" panose="020B0604030504040204" pitchFamily="34" charset="-120"/>
              </a:rPr>
              <a:t>。回顧</a:t>
            </a:r>
            <a:r>
              <a:rPr lang="en-US" altLang="zh-TW" sz="1600" b="1" dirty="0">
                <a:solidFill>
                  <a:schemeClr val="bg2"/>
                </a:solidFill>
                <a:latin typeface="微軟正黑體" panose="020B0604030504040204" pitchFamily="34" charset="-120"/>
                <a:ea typeface="微軟正黑體" panose="020B0604030504040204" pitchFamily="34" charset="-120"/>
              </a:rPr>
              <a:t>2008</a:t>
            </a:r>
            <a:r>
              <a:rPr lang="zh-TW" altLang="zh-TW" sz="1600" b="1" dirty="0">
                <a:solidFill>
                  <a:schemeClr val="bg2"/>
                </a:solidFill>
                <a:latin typeface="微軟正黑體" panose="020B0604030504040204" pitchFamily="34" charset="-120"/>
                <a:ea typeface="微軟正黑體" panose="020B0604030504040204" pitchFamily="34" charset="-120"/>
              </a:rPr>
              <a:t>年的金融風暴小銀行倒閉、利率轉升等因素相互作用，引發了全球性的金融危機。其實我們與當時相當</a:t>
            </a:r>
            <a:r>
              <a:rPr lang="zh-TW" altLang="zh-TW" sz="1600" b="1" dirty="0" smtClean="0">
                <a:solidFill>
                  <a:schemeClr val="bg2"/>
                </a:solidFill>
                <a:latin typeface="微軟正黑體" panose="020B0604030504040204" pitchFamily="34" charset="-120"/>
                <a:ea typeface="微軟正黑體" panose="020B0604030504040204" pitchFamily="34" charset="-120"/>
              </a:rPr>
              <a:t>接近</a:t>
            </a:r>
            <a:r>
              <a:rPr lang="zh-TW" altLang="en-US" sz="1600" b="1" dirty="0" smtClean="0">
                <a:solidFill>
                  <a:schemeClr val="bg2"/>
                </a:solidFill>
                <a:latin typeface="微軟正黑體" panose="020B0604030504040204" pitchFamily="34" charset="-120"/>
                <a:ea typeface="微軟正黑體" panose="020B0604030504040204" pitchFamily="34" charset="-120"/>
              </a:rPr>
              <a:t>，</a:t>
            </a:r>
            <a:r>
              <a:rPr lang="zh-TW" altLang="zh-TW" sz="1600" b="1" dirty="0" smtClean="0">
                <a:solidFill>
                  <a:schemeClr val="bg2"/>
                </a:solidFill>
                <a:latin typeface="微軟正黑體" panose="020B0604030504040204" pitchFamily="34" charset="-120"/>
                <a:ea typeface="微軟正黑體" panose="020B0604030504040204" pitchFamily="34" charset="-120"/>
              </a:rPr>
              <a:t>倘若</a:t>
            </a:r>
            <a:r>
              <a:rPr lang="zh-TW" altLang="zh-TW" sz="1600" b="1" dirty="0">
                <a:solidFill>
                  <a:schemeClr val="bg2"/>
                </a:solidFill>
                <a:latin typeface="微軟正黑體" panose="020B0604030504040204" pitchFamily="34" charset="-120"/>
                <a:ea typeface="微軟正黑體" panose="020B0604030504040204" pitchFamily="34" charset="-120"/>
              </a:rPr>
              <a:t>繼續升息</a:t>
            </a:r>
            <a:r>
              <a:rPr lang="zh-TW" altLang="zh-TW" sz="1600" b="1" dirty="0" smtClean="0">
                <a:solidFill>
                  <a:schemeClr val="bg2"/>
                </a:solidFill>
                <a:latin typeface="微軟正黑體" panose="020B0604030504040204" pitchFamily="34" charset="-120"/>
                <a:ea typeface="微軟正黑體" panose="020B0604030504040204" pitchFamily="34" charset="-120"/>
              </a:rPr>
              <a:t>，</a:t>
            </a:r>
            <a:r>
              <a:rPr lang="zh-TW" altLang="en-US" sz="1600" b="1" dirty="0" smtClean="0">
                <a:solidFill>
                  <a:schemeClr val="bg2"/>
                </a:solidFill>
                <a:latin typeface="微軟正黑體" panose="020B0604030504040204" pitchFamily="34" charset="-120"/>
                <a:ea typeface="微軟正黑體" panose="020B0604030504040204" pitchFamily="34" charset="-120"/>
              </a:rPr>
              <a:t>房貸使人無法負荷</a:t>
            </a:r>
            <a:r>
              <a:rPr lang="zh-TW" altLang="en-US" sz="1600" b="1" smtClean="0">
                <a:solidFill>
                  <a:schemeClr val="bg2"/>
                </a:solidFill>
                <a:latin typeface="微軟正黑體" panose="020B0604030504040204" pitchFamily="34" charset="-120"/>
                <a:ea typeface="微軟正黑體" panose="020B0604030504040204" pitchFamily="34" charset="-120"/>
              </a:rPr>
              <a:t>，</a:t>
            </a:r>
            <a:r>
              <a:rPr lang="zh-TW" altLang="zh-TW" sz="1600" b="1" smtClean="0">
                <a:solidFill>
                  <a:schemeClr val="bg2"/>
                </a:solidFill>
                <a:latin typeface="微軟正黑體" panose="020B0604030504040204" pitchFamily="34" charset="-120"/>
                <a:ea typeface="微軟正黑體" panose="020B0604030504040204" pitchFamily="34" charset="-120"/>
              </a:rPr>
              <a:t>房價</a:t>
            </a:r>
            <a:r>
              <a:rPr lang="zh-TW" altLang="en-US" sz="1600" b="1" smtClean="0">
                <a:solidFill>
                  <a:schemeClr val="bg2"/>
                </a:solidFill>
                <a:latin typeface="微軟正黑體" panose="020B0604030504040204" pitchFamily="34" charset="-120"/>
                <a:ea typeface="微軟正黑體" panose="020B0604030504040204" pitchFamily="34" charset="-120"/>
              </a:rPr>
              <a:t>又</a:t>
            </a:r>
            <a:r>
              <a:rPr lang="zh-TW" altLang="zh-TW" sz="1600" b="1" smtClean="0">
                <a:solidFill>
                  <a:schemeClr val="bg2"/>
                </a:solidFill>
                <a:latin typeface="微軟正黑體" panose="020B0604030504040204" pitchFamily="34" charset="-120"/>
                <a:ea typeface="微軟正黑體" panose="020B0604030504040204" pitchFamily="34" charset="-120"/>
              </a:rPr>
              <a:t>大幅</a:t>
            </a:r>
            <a:r>
              <a:rPr lang="zh-TW" altLang="zh-TW" sz="1600" b="1" dirty="0">
                <a:solidFill>
                  <a:schemeClr val="bg2"/>
                </a:solidFill>
                <a:latin typeface="微軟正黑體" panose="020B0604030504040204" pitchFamily="34" charset="-120"/>
                <a:ea typeface="微軟正黑體" panose="020B0604030504040204" pitchFamily="34" charset="-120"/>
              </a:rPr>
              <a:t>回</a:t>
            </a:r>
            <a:r>
              <a:rPr lang="zh-TW" altLang="zh-TW" sz="1600" b="1" dirty="0" smtClean="0">
                <a:solidFill>
                  <a:schemeClr val="bg2"/>
                </a:solidFill>
                <a:latin typeface="微軟正黑體" panose="020B0604030504040204" pitchFamily="34" charset="-120"/>
                <a:ea typeface="微軟正黑體" panose="020B0604030504040204" pitchFamily="34" charset="-120"/>
              </a:rPr>
              <a:t>落，</a:t>
            </a:r>
            <a:r>
              <a:rPr lang="zh-TW" altLang="zh-TW" sz="1600" b="1" dirty="0">
                <a:solidFill>
                  <a:schemeClr val="bg2"/>
                </a:solidFill>
                <a:latin typeface="微軟正黑體" panose="020B0604030504040204" pitchFamily="34" charset="-120"/>
                <a:ea typeface="微軟正黑體" panose="020B0604030504040204" pitchFamily="34" charset="-120"/>
              </a:rPr>
              <a:t>那有可能金融風暴會</a:t>
            </a:r>
            <a:r>
              <a:rPr lang="zh-TW" altLang="zh-TW" sz="1600" b="1" dirty="0" smtClean="0">
                <a:solidFill>
                  <a:schemeClr val="bg2"/>
                </a:solidFill>
                <a:latin typeface="微軟正黑體" panose="020B0604030504040204" pitchFamily="34" charset="-120"/>
                <a:ea typeface="微軟正黑體" panose="020B0604030504040204" pitchFamily="34" charset="-120"/>
              </a:rPr>
              <a:t>再</a:t>
            </a:r>
            <a:r>
              <a:rPr lang="zh-TW" altLang="en-US" sz="1600" b="1" dirty="0" smtClean="0">
                <a:solidFill>
                  <a:schemeClr val="bg2"/>
                </a:solidFill>
                <a:latin typeface="微軟正黑體" panose="020B0604030504040204" pitchFamily="34" charset="-120"/>
                <a:ea typeface="微軟正黑體" panose="020B0604030504040204" pitchFamily="34" charset="-120"/>
              </a:rPr>
              <a:t>次</a:t>
            </a:r>
            <a:r>
              <a:rPr lang="zh-TW" altLang="zh-TW" sz="1600" b="1" dirty="0" smtClean="0">
                <a:solidFill>
                  <a:schemeClr val="bg2"/>
                </a:solidFill>
                <a:latin typeface="微軟正黑體" panose="020B0604030504040204" pitchFamily="34" charset="-120"/>
                <a:ea typeface="微軟正黑體" panose="020B0604030504040204" pitchFamily="34" charset="-120"/>
              </a:rPr>
              <a:t>重演</a:t>
            </a:r>
            <a:r>
              <a:rPr lang="zh-TW" altLang="zh-TW" sz="1600" b="1" dirty="0">
                <a:solidFill>
                  <a:schemeClr val="bg2"/>
                </a:solidFill>
                <a:latin typeface="微軟正黑體" panose="020B0604030504040204" pitchFamily="34" charset="-120"/>
                <a:ea typeface="微軟正黑體" panose="020B0604030504040204" pitchFamily="34" charset="-120"/>
              </a:rPr>
              <a:t>。</a:t>
            </a:r>
          </a:p>
          <a:p>
            <a:pPr marL="0" lvl="0" indent="0" algn="l" rtl="0">
              <a:spcBef>
                <a:spcPts val="0"/>
              </a:spcBef>
              <a:spcAft>
                <a:spcPts val="0"/>
              </a:spcAft>
              <a:buNone/>
            </a:pPr>
            <a:endParaRPr lang="en-US" altLang="zh-TW" sz="2000" b="1" dirty="0">
              <a:latin typeface="微軟正黑體" panose="020B0604030504040204" pitchFamily="34" charset="-120"/>
              <a:ea typeface="微軟正黑體" panose="020B0604030504040204" pitchFamily="34" charset="-120"/>
              <a:cs typeface="DM Serif Display"/>
              <a:sym typeface="DM Serif Display"/>
            </a:endParaRPr>
          </a:p>
        </p:txBody>
      </p:sp>
    </p:spTree>
    <p:extLst>
      <p:ext uri="{BB962C8B-B14F-4D97-AF65-F5344CB8AC3E}">
        <p14:creationId xmlns:p14="http://schemas.microsoft.com/office/powerpoint/2010/main" val="36523167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3"/>
        <p:cNvGrpSpPr/>
        <p:nvPr/>
      </p:nvGrpSpPr>
      <p:grpSpPr>
        <a:xfrm>
          <a:off x="0" y="0"/>
          <a:ext cx="0" cy="0"/>
          <a:chOff x="0" y="0"/>
          <a:chExt cx="0" cy="0"/>
        </a:xfrm>
      </p:grpSpPr>
      <p:sp>
        <p:nvSpPr>
          <p:cNvPr id="1054" name="Google Shape;1054;p83"/>
          <p:cNvSpPr/>
          <p:nvPr/>
        </p:nvSpPr>
        <p:spPr>
          <a:xfrm>
            <a:off x="2609300" y="753125"/>
            <a:ext cx="4099200" cy="3583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1055" name="Google Shape;1055;p83"/>
          <p:cNvSpPr txBox="1">
            <a:spLocks noGrp="1"/>
          </p:cNvSpPr>
          <p:nvPr>
            <p:ph type="title" idx="2"/>
          </p:nvPr>
        </p:nvSpPr>
        <p:spPr>
          <a:xfrm flipH="1">
            <a:off x="1631236" y="2269925"/>
            <a:ext cx="2379900" cy="19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05</a:t>
            </a:r>
            <a:endParaRPr>
              <a:solidFill>
                <a:schemeClr val="dk1"/>
              </a:solidFill>
            </a:endParaRPr>
          </a:p>
        </p:txBody>
      </p:sp>
      <p:sp>
        <p:nvSpPr>
          <p:cNvPr id="1056" name="Google Shape;1056;p83"/>
          <p:cNvSpPr txBox="1">
            <a:spLocks noGrp="1"/>
          </p:cNvSpPr>
          <p:nvPr>
            <p:ph type="ctrTitle"/>
          </p:nvPr>
        </p:nvSpPr>
        <p:spPr>
          <a:xfrm flipH="1">
            <a:off x="4190596" y="1745011"/>
            <a:ext cx="2610000" cy="192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000" b="1" dirty="0" smtClean="0">
                <a:solidFill>
                  <a:schemeClr val="dk1"/>
                </a:solidFill>
                <a:latin typeface="微軟正黑體" panose="020B0604030504040204" pitchFamily="34" charset="-120"/>
                <a:ea typeface="微軟正黑體" panose="020B0604030504040204" pitchFamily="34" charset="-120"/>
              </a:rPr>
              <a:t>Q&amp;A</a:t>
            </a:r>
            <a:endParaRPr sz="5000" b="1" dirty="0">
              <a:solidFill>
                <a:schemeClr val="dk1"/>
              </a:solidFill>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54"/>
                                        </p:tgtEl>
                                        <p:attrNameLst>
                                          <p:attrName>style.visibility</p:attrName>
                                        </p:attrNameLst>
                                      </p:cBhvr>
                                      <p:to>
                                        <p:strVal val="visible"/>
                                      </p:to>
                                    </p:set>
                                    <p:animEffect transition="in" filter="fade">
                                      <p:cBhvr>
                                        <p:cTn id="7" dur="1000"/>
                                        <p:tgtEl>
                                          <p:spTgt spid="1054"/>
                                        </p:tgtEl>
                                      </p:cBhvr>
                                    </p:animEffect>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1055"/>
                                        </p:tgtEl>
                                        <p:attrNameLst>
                                          <p:attrName>style.visibility</p:attrName>
                                        </p:attrNameLst>
                                      </p:cBhvr>
                                      <p:to>
                                        <p:strVal val="visible"/>
                                      </p:to>
                                    </p:set>
                                    <p:anim calcmode="lin" valueType="num">
                                      <p:cBhvr additive="base">
                                        <p:cTn id="11" dur="1000"/>
                                        <p:tgtEl>
                                          <p:spTgt spid="1055"/>
                                        </p:tgtEl>
                                        <p:attrNameLst>
                                          <p:attrName>ppt_y</p:attrName>
                                        </p:attrNameLst>
                                      </p:cBhvr>
                                      <p:tavLst>
                                        <p:tav tm="0">
                                          <p:val>
                                            <p:strVal val="#ppt_y-1"/>
                                          </p:val>
                                        </p:tav>
                                        <p:tav tm="100000">
                                          <p:val>
                                            <p:strVal val="#ppt_y"/>
                                          </p:val>
                                        </p:tav>
                                      </p:tavLst>
                                    </p:anim>
                                  </p:childTnLst>
                                </p:cTn>
                              </p:par>
                            </p:childTnLst>
                          </p:cTn>
                        </p:par>
                        <p:par>
                          <p:cTn id="12" fill="hold">
                            <p:stCondLst>
                              <p:cond delay="2000"/>
                            </p:stCondLst>
                            <p:childTnLst>
                              <p:par>
                                <p:cTn id="13" presetID="2" presetClass="entr" presetSubtype="4" fill="hold" nodeType="afterEffect">
                                  <p:stCondLst>
                                    <p:cond delay="0"/>
                                  </p:stCondLst>
                                  <p:childTnLst>
                                    <p:set>
                                      <p:cBhvr>
                                        <p:cTn id="14" dur="1" fill="hold">
                                          <p:stCondLst>
                                            <p:cond delay="0"/>
                                          </p:stCondLst>
                                        </p:cTn>
                                        <p:tgtEl>
                                          <p:spTgt spid="1056"/>
                                        </p:tgtEl>
                                        <p:attrNameLst>
                                          <p:attrName>style.visibility</p:attrName>
                                        </p:attrNameLst>
                                      </p:cBhvr>
                                      <p:to>
                                        <p:strVal val="visible"/>
                                      </p:to>
                                    </p:set>
                                    <p:anim calcmode="lin" valueType="num">
                                      <p:cBhvr additive="base">
                                        <p:cTn id="15" dur="1000"/>
                                        <p:tgtEl>
                                          <p:spTgt spid="10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0"/>
        <p:cNvGrpSpPr/>
        <p:nvPr/>
      </p:nvGrpSpPr>
      <p:grpSpPr>
        <a:xfrm>
          <a:off x="0" y="0"/>
          <a:ext cx="0" cy="0"/>
          <a:chOff x="0" y="0"/>
          <a:chExt cx="0" cy="0"/>
        </a:xfrm>
      </p:grpSpPr>
      <p:sp>
        <p:nvSpPr>
          <p:cNvPr id="1301" name="Google Shape;1301;p87"/>
          <p:cNvSpPr/>
          <p:nvPr/>
        </p:nvSpPr>
        <p:spPr>
          <a:xfrm>
            <a:off x="2522400" y="753125"/>
            <a:ext cx="4099200" cy="3583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D9D9D9"/>
              </a:solidFill>
              <a:effectLst/>
              <a:uLnTx/>
              <a:uFillTx/>
              <a:latin typeface="Arial"/>
              <a:cs typeface="Arial"/>
              <a:sym typeface="Arial"/>
            </a:endParaRPr>
          </a:p>
        </p:txBody>
      </p:sp>
      <p:sp>
        <p:nvSpPr>
          <p:cNvPr id="1302" name="Google Shape;1302;p87"/>
          <p:cNvSpPr txBox="1">
            <a:spLocks noGrp="1"/>
          </p:cNvSpPr>
          <p:nvPr>
            <p:ph type="ctrTitle"/>
          </p:nvPr>
        </p:nvSpPr>
        <p:spPr>
          <a:xfrm flipH="1">
            <a:off x="2712670" y="2150384"/>
            <a:ext cx="2823900" cy="1622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5000" b="1" dirty="0" smtClean="0">
                <a:solidFill>
                  <a:schemeClr val="dk1"/>
                </a:solidFill>
              </a:rPr>
              <a:t>Thanks</a:t>
            </a:r>
            <a:endParaRPr sz="5000" b="1" dirty="0">
              <a:solidFill>
                <a:schemeClr val="dk1"/>
              </a:solidFill>
            </a:endParaRPr>
          </a:p>
        </p:txBody>
      </p:sp>
      <p:sp>
        <p:nvSpPr>
          <p:cNvPr id="1303" name="Google Shape;1303;p87"/>
          <p:cNvSpPr txBox="1">
            <a:spLocks noGrp="1"/>
          </p:cNvSpPr>
          <p:nvPr>
            <p:ph type="title" idx="2"/>
          </p:nvPr>
        </p:nvSpPr>
        <p:spPr>
          <a:xfrm flipH="1">
            <a:off x="5726839" y="2419325"/>
            <a:ext cx="2333700" cy="16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06</a:t>
            </a:r>
            <a:endParaRPr>
              <a:solidFill>
                <a:schemeClr val="dk1"/>
              </a:solidFill>
            </a:endParaRPr>
          </a:p>
        </p:txBody>
      </p:sp>
    </p:spTree>
    <p:extLst>
      <p:ext uri="{BB962C8B-B14F-4D97-AF65-F5344CB8AC3E}">
        <p14:creationId xmlns:p14="http://schemas.microsoft.com/office/powerpoint/2010/main" val="157770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01"/>
                                        </p:tgtEl>
                                        <p:attrNameLst>
                                          <p:attrName>style.visibility</p:attrName>
                                        </p:attrNameLst>
                                      </p:cBhvr>
                                      <p:to>
                                        <p:strVal val="visible"/>
                                      </p:to>
                                    </p:set>
                                    <p:animEffect transition="in" filter="fade">
                                      <p:cBhvr>
                                        <p:cTn id="7" dur="1000"/>
                                        <p:tgtEl>
                                          <p:spTgt spid="1301"/>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1303"/>
                                        </p:tgtEl>
                                        <p:attrNameLst>
                                          <p:attrName>style.visibility</p:attrName>
                                        </p:attrNameLst>
                                      </p:cBhvr>
                                      <p:to>
                                        <p:strVal val="visible"/>
                                      </p:to>
                                    </p:set>
                                    <p:anim calcmode="lin" valueType="num">
                                      <p:cBhvr additive="base">
                                        <p:cTn id="11" dur="1000"/>
                                        <p:tgtEl>
                                          <p:spTgt spid="1303"/>
                                        </p:tgtEl>
                                        <p:attrNameLst>
                                          <p:attrName>ppt_y</p:attrName>
                                        </p:attrNameLst>
                                      </p:cBhvr>
                                      <p:tavLst>
                                        <p:tav tm="0">
                                          <p:val>
                                            <p:strVal val="#ppt_y+1"/>
                                          </p:val>
                                        </p:tav>
                                        <p:tav tm="100000">
                                          <p:val>
                                            <p:strVal val="#ppt_y"/>
                                          </p:val>
                                        </p:tav>
                                      </p:tavLst>
                                    </p:anim>
                                  </p:childTnLst>
                                </p:cTn>
                              </p:par>
                            </p:childTnLst>
                          </p:cTn>
                        </p:par>
                        <p:par>
                          <p:cTn id="12" fill="hold">
                            <p:stCondLst>
                              <p:cond delay="2000"/>
                            </p:stCondLst>
                            <p:childTnLst>
                              <p:par>
                                <p:cTn id="13" presetID="2" presetClass="entr" presetSubtype="1" fill="hold" nodeType="afterEffect">
                                  <p:stCondLst>
                                    <p:cond delay="0"/>
                                  </p:stCondLst>
                                  <p:childTnLst>
                                    <p:set>
                                      <p:cBhvr>
                                        <p:cTn id="14" dur="1" fill="hold">
                                          <p:stCondLst>
                                            <p:cond delay="0"/>
                                          </p:stCondLst>
                                        </p:cTn>
                                        <p:tgtEl>
                                          <p:spTgt spid="1302"/>
                                        </p:tgtEl>
                                        <p:attrNameLst>
                                          <p:attrName>style.visibility</p:attrName>
                                        </p:attrNameLst>
                                      </p:cBhvr>
                                      <p:to>
                                        <p:strVal val="visible"/>
                                      </p:to>
                                    </p:set>
                                    <p:anim calcmode="lin" valueType="num">
                                      <p:cBhvr additive="base">
                                        <p:cTn id="15" dur="1000"/>
                                        <p:tgtEl>
                                          <p:spTgt spid="13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99"/>
          <p:cNvSpPr/>
          <p:nvPr/>
        </p:nvSpPr>
        <p:spPr>
          <a:xfrm flipH="1">
            <a:off x="713350" y="1851800"/>
            <a:ext cx="5357100" cy="22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1" name="Google Shape;1601;p99"/>
          <p:cNvPicPr preferRelativeResize="0"/>
          <p:nvPr/>
        </p:nvPicPr>
        <p:blipFill rotWithShape="1">
          <a:blip r:embed="rId3">
            <a:alphaModFix/>
          </a:blip>
          <a:srcRect t="199" b="209"/>
          <a:stretch/>
        </p:blipFill>
        <p:spPr>
          <a:xfrm>
            <a:off x="6070450" y="0"/>
            <a:ext cx="3073551" cy="4599398"/>
          </a:xfrm>
          <a:prstGeom prst="rect">
            <a:avLst/>
          </a:prstGeom>
          <a:noFill/>
          <a:ln>
            <a:noFill/>
          </a:ln>
        </p:spPr>
      </p:pic>
      <p:sp>
        <p:nvSpPr>
          <p:cNvPr id="1602" name="Google Shape;1602;p99"/>
          <p:cNvSpPr txBox="1">
            <a:spLocks noGrp="1"/>
          </p:cNvSpPr>
          <p:nvPr>
            <p:ph type="title"/>
          </p:nvPr>
        </p:nvSpPr>
        <p:spPr>
          <a:xfrm>
            <a:off x="1223575" y="1301500"/>
            <a:ext cx="36198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3000" b="1" dirty="0" smtClean="0">
                <a:latin typeface="微軟正黑體" panose="020B0604030504040204" pitchFamily="34" charset="-120"/>
                <a:ea typeface="微軟正黑體" panose="020B0604030504040204" pitchFamily="34" charset="-120"/>
              </a:rPr>
              <a:t>矽谷銀行倒閉</a:t>
            </a:r>
            <a:endParaRPr sz="3000" b="1" dirty="0">
              <a:latin typeface="微軟正黑體" panose="020B0604030504040204" pitchFamily="34" charset="-120"/>
              <a:ea typeface="微軟正黑體" panose="020B0604030504040204" pitchFamily="34" charset="-120"/>
            </a:endParaRPr>
          </a:p>
        </p:txBody>
      </p:sp>
      <p:sp>
        <p:nvSpPr>
          <p:cNvPr id="1603" name="Google Shape;1603;p99"/>
          <p:cNvSpPr/>
          <p:nvPr/>
        </p:nvSpPr>
        <p:spPr>
          <a:xfrm flipH="1">
            <a:off x="6070350" y="1853187"/>
            <a:ext cx="2360400" cy="220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99"/>
          <p:cNvSpPr txBox="1">
            <a:spLocks noGrp="1"/>
          </p:cNvSpPr>
          <p:nvPr>
            <p:ph type="body" idx="1"/>
          </p:nvPr>
        </p:nvSpPr>
        <p:spPr>
          <a:xfrm>
            <a:off x="1199825" y="2039900"/>
            <a:ext cx="3619800" cy="18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2000" b="1" dirty="0" smtClean="0">
                <a:latin typeface="微軟正黑體" panose="020B0604030504040204" pitchFamily="34" charset="-120"/>
                <a:ea typeface="微軟正黑體" panose="020B0604030504040204" pitchFamily="34" charset="-120"/>
                <a:cs typeface="DM Serif Display"/>
                <a:sym typeface="DM Serif Display"/>
              </a:rPr>
              <a:t>原因</a:t>
            </a:r>
            <a:endParaRPr lang="en-US" altLang="zh-TW" sz="2000" b="1" dirty="0" smtClean="0">
              <a:latin typeface="微軟正黑體" panose="020B0604030504040204" pitchFamily="34" charset="-120"/>
              <a:ea typeface="微軟正黑體" panose="020B0604030504040204" pitchFamily="34" charset="-120"/>
              <a:cs typeface="DM Serif Display"/>
              <a:sym typeface="DM Serif Display"/>
            </a:endParaRPr>
          </a:p>
          <a:p>
            <a:pPr marL="0" lvl="0" indent="0" algn="l" rtl="0">
              <a:spcBef>
                <a:spcPts val="0"/>
              </a:spcBef>
              <a:spcAft>
                <a:spcPts val="0"/>
              </a:spcAft>
              <a:buNone/>
            </a:pPr>
            <a:endParaRPr lang="en-US" altLang="zh-TW" sz="2000" b="1" dirty="0" smtClean="0">
              <a:latin typeface="微軟正黑體" panose="020B0604030504040204" pitchFamily="34" charset="-120"/>
              <a:ea typeface="微軟正黑體" panose="020B0604030504040204" pitchFamily="34" charset="-120"/>
              <a:cs typeface="DM Serif Display"/>
              <a:sym typeface="DM Serif Display"/>
            </a:endParaRPr>
          </a:p>
          <a:p>
            <a:r>
              <a:rPr lang="zh-TW" altLang="zh-TW" sz="1600" dirty="0">
                <a:latin typeface="微軟正黑體" panose="020B0604030504040204" pitchFamily="34" charset="-120"/>
                <a:ea typeface="微軟正黑體" panose="020B0604030504040204" pitchFamily="34" charset="-120"/>
                <a:cs typeface="DM Serif Display"/>
              </a:rPr>
              <a:t>客群特殊</a:t>
            </a:r>
            <a:endParaRPr lang="en-US" altLang="zh-TW" sz="1600" dirty="0">
              <a:latin typeface="微軟正黑體" panose="020B0604030504040204" pitchFamily="34" charset="-120"/>
              <a:ea typeface="微軟正黑體" panose="020B0604030504040204" pitchFamily="34" charset="-120"/>
              <a:cs typeface="DM Serif Display"/>
            </a:endParaRPr>
          </a:p>
          <a:p>
            <a:endParaRPr lang="zh-TW" altLang="zh-TW" sz="1600" dirty="0">
              <a:latin typeface="微軟正黑體" panose="020B0604030504040204" pitchFamily="34" charset="-120"/>
              <a:ea typeface="微軟正黑體" panose="020B0604030504040204" pitchFamily="34" charset="-120"/>
              <a:cs typeface="DM Serif Display"/>
            </a:endParaRPr>
          </a:p>
          <a:p>
            <a:r>
              <a:rPr lang="en-US" altLang="zh-TW" sz="1600" dirty="0">
                <a:latin typeface="微軟正黑體" panose="020B0604030504040204" pitchFamily="34" charset="-120"/>
                <a:ea typeface="微軟正黑體" panose="020B0604030504040204" pitchFamily="34" charset="-120"/>
                <a:cs typeface="DM Serif Display"/>
              </a:rPr>
              <a:t> </a:t>
            </a:r>
            <a:r>
              <a:rPr lang="zh-TW" altLang="zh-TW" sz="1600" dirty="0">
                <a:latin typeface="微軟正黑體" panose="020B0604030504040204" pitchFamily="34" charset="-120"/>
                <a:ea typeface="微軟正黑體" panose="020B0604030504040204" pitchFamily="34" charset="-120"/>
                <a:cs typeface="DM Serif Display"/>
              </a:rPr>
              <a:t>因從去年美國開始升息，導致債券價值大幅下跌，公司淨值虧損，導致擠兌進而倒閉</a:t>
            </a:r>
          </a:p>
          <a:p>
            <a:pPr marL="0" lvl="0" indent="0" algn="l" rtl="0">
              <a:spcBef>
                <a:spcPts val="0"/>
              </a:spcBef>
              <a:spcAft>
                <a:spcPts val="0"/>
              </a:spcAft>
              <a:buNone/>
            </a:pPr>
            <a:endParaRPr lang="en-US" altLang="zh-TW" sz="2000" b="1" dirty="0">
              <a:latin typeface="微軟正黑體" panose="020B0604030504040204" pitchFamily="34" charset="-120"/>
              <a:ea typeface="微軟正黑體" panose="020B0604030504040204" pitchFamily="34" charset="-120"/>
              <a:cs typeface="DM Serif Display"/>
              <a:sym typeface="DM Serif Display"/>
            </a:endParaRPr>
          </a:p>
        </p:txBody>
      </p:sp>
    </p:spTree>
    <p:extLst>
      <p:ext uri="{BB962C8B-B14F-4D97-AF65-F5344CB8AC3E}">
        <p14:creationId xmlns:p14="http://schemas.microsoft.com/office/powerpoint/2010/main" val="22859967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99"/>
          <p:cNvSpPr/>
          <p:nvPr/>
        </p:nvSpPr>
        <p:spPr>
          <a:xfrm flipH="1">
            <a:off x="713350" y="1851800"/>
            <a:ext cx="5357100" cy="22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1" name="Google Shape;1601;p99"/>
          <p:cNvPicPr preferRelativeResize="0"/>
          <p:nvPr/>
        </p:nvPicPr>
        <p:blipFill rotWithShape="1">
          <a:blip r:embed="rId3">
            <a:alphaModFix/>
          </a:blip>
          <a:srcRect t="199" b="209"/>
          <a:stretch/>
        </p:blipFill>
        <p:spPr>
          <a:xfrm>
            <a:off x="6070450" y="0"/>
            <a:ext cx="3073551" cy="4599398"/>
          </a:xfrm>
          <a:prstGeom prst="rect">
            <a:avLst/>
          </a:prstGeom>
          <a:noFill/>
          <a:ln>
            <a:noFill/>
          </a:ln>
        </p:spPr>
      </p:pic>
      <p:sp>
        <p:nvSpPr>
          <p:cNvPr id="1602" name="Google Shape;1602;p99"/>
          <p:cNvSpPr txBox="1">
            <a:spLocks noGrp="1"/>
          </p:cNvSpPr>
          <p:nvPr>
            <p:ph type="title"/>
          </p:nvPr>
        </p:nvSpPr>
        <p:spPr>
          <a:xfrm>
            <a:off x="1223575" y="1301500"/>
            <a:ext cx="36198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000" b="1" dirty="0" smtClean="0">
                <a:latin typeface="微軟正黑體" panose="020B0604030504040204" pitchFamily="34" charset="-120"/>
                <a:ea typeface="微軟正黑體" panose="020B0604030504040204" pitchFamily="34" charset="-120"/>
              </a:rPr>
              <a:t>2008</a:t>
            </a:r>
            <a:r>
              <a:rPr lang="zh-TW" altLang="en-US" sz="3000" b="1" dirty="0" smtClean="0">
                <a:latin typeface="微軟正黑體" panose="020B0604030504040204" pitchFamily="34" charset="-120"/>
                <a:ea typeface="微軟正黑體" panose="020B0604030504040204" pitchFamily="34" charset="-120"/>
              </a:rPr>
              <a:t>年金融海嘯</a:t>
            </a:r>
            <a:endParaRPr sz="3000" b="1" dirty="0">
              <a:latin typeface="微軟正黑體" panose="020B0604030504040204" pitchFamily="34" charset="-120"/>
              <a:ea typeface="微軟正黑體" panose="020B0604030504040204" pitchFamily="34" charset="-120"/>
            </a:endParaRPr>
          </a:p>
        </p:txBody>
      </p:sp>
      <p:sp>
        <p:nvSpPr>
          <p:cNvPr id="1603" name="Google Shape;1603;p99"/>
          <p:cNvSpPr/>
          <p:nvPr/>
        </p:nvSpPr>
        <p:spPr>
          <a:xfrm flipH="1">
            <a:off x="6070350" y="1853187"/>
            <a:ext cx="2360400" cy="220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99"/>
          <p:cNvSpPr txBox="1">
            <a:spLocks noGrp="1"/>
          </p:cNvSpPr>
          <p:nvPr>
            <p:ph type="body" idx="1"/>
          </p:nvPr>
        </p:nvSpPr>
        <p:spPr>
          <a:xfrm>
            <a:off x="1186899" y="1948460"/>
            <a:ext cx="3619800" cy="18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2000" b="1" dirty="0" smtClean="0">
                <a:latin typeface="微軟正黑體" panose="020B0604030504040204" pitchFamily="34" charset="-120"/>
                <a:ea typeface="微軟正黑體" panose="020B0604030504040204" pitchFamily="34" charset="-120"/>
                <a:cs typeface="DM Serif Display"/>
                <a:sym typeface="DM Serif Display"/>
              </a:rPr>
              <a:t>原因</a:t>
            </a:r>
            <a:endParaRPr lang="en-US" altLang="zh-TW" sz="2000" b="1" dirty="0" smtClean="0">
              <a:latin typeface="微軟正黑體" panose="020B0604030504040204" pitchFamily="34" charset="-120"/>
              <a:ea typeface="微軟正黑體" panose="020B0604030504040204" pitchFamily="34" charset="-120"/>
              <a:cs typeface="DM Serif Display"/>
              <a:sym typeface="DM Serif Display"/>
            </a:endParaRPr>
          </a:p>
          <a:p>
            <a:r>
              <a:rPr lang="zh-TW" altLang="en-US" sz="1600" dirty="0">
                <a:latin typeface="微軟正黑體" panose="020B0604030504040204" pitchFamily="34" charset="-120"/>
                <a:ea typeface="微軟正黑體" panose="020B0604030504040204" pitchFamily="34" charset="-120"/>
              </a:rPr>
              <a:t>金融資產證券</a:t>
            </a:r>
            <a:r>
              <a:rPr lang="zh-TW" altLang="en-US" sz="1600" dirty="0" smtClean="0">
                <a:latin typeface="微軟正黑體" panose="020B0604030504040204" pitchFamily="34" charset="-120"/>
                <a:ea typeface="微軟正黑體" panose="020B0604030504040204" pitchFamily="34" charset="-120"/>
              </a:rPr>
              <a:t>化</a:t>
            </a:r>
            <a:endParaRPr lang="en-US" altLang="zh-TW" sz="1600" dirty="0" smtClean="0">
              <a:latin typeface="微軟正黑體" panose="020B0604030504040204" pitchFamily="34" charset="-120"/>
              <a:ea typeface="微軟正黑體" panose="020B0604030504040204" pitchFamily="34" charset="-120"/>
            </a:endParaRPr>
          </a:p>
          <a:p>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評</a:t>
            </a:r>
            <a:r>
              <a:rPr lang="zh-TW" altLang="en-US" sz="1600" dirty="0">
                <a:latin typeface="微軟正黑體" panose="020B0604030504040204" pitchFamily="34" charset="-120"/>
                <a:ea typeface="微軟正黑體" panose="020B0604030504040204" pitchFamily="34" charset="-120"/>
              </a:rPr>
              <a:t>級機構造</a:t>
            </a:r>
            <a:r>
              <a:rPr lang="zh-TW" altLang="en-US" sz="1600" dirty="0" smtClean="0">
                <a:latin typeface="微軟正黑體" panose="020B0604030504040204" pitchFamily="34" charset="-120"/>
                <a:ea typeface="微軟正黑體" panose="020B0604030504040204" pitchFamily="34" charset="-120"/>
              </a:rPr>
              <a:t>假</a:t>
            </a:r>
            <a:endParaRPr lang="en-US" altLang="zh-TW" sz="1600" dirty="0" smtClean="0">
              <a:latin typeface="微軟正黑體" panose="020B0604030504040204" pitchFamily="34" charset="-120"/>
              <a:ea typeface="微軟正黑體" panose="020B0604030504040204" pitchFamily="34" charset="-120"/>
            </a:endParaRPr>
          </a:p>
          <a:p>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對</a:t>
            </a:r>
            <a:r>
              <a:rPr lang="zh-TW" altLang="en-US" sz="1600" dirty="0">
                <a:latin typeface="微軟正黑體" panose="020B0604030504040204" pitchFamily="34" charset="-120"/>
                <a:ea typeface="微軟正黑體" panose="020B0604030504040204" pitchFamily="34" charset="-120"/>
              </a:rPr>
              <a:t>房市過於</a:t>
            </a:r>
            <a:r>
              <a:rPr lang="zh-TW" altLang="en-US" sz="1600" dirty="0" smtClean="0">
                <a:latin typeface="微軟正黑體" panose="020B0604030504040204" pitchFamily="34" charset="-120"/>
                <a:ea typeface="微軟正黑體" panose="020B0604030504040204" pitchFamily="34" charset="-120"/>
              </a:rPr>
              <a:t>樂觀</a:t>
            </a:r>
            <a:endParaRPr lang="en-US" altLang="zh-TW" sz="1600" dirty="0" smtClean="0">
              <a:latin typeface="微軟正黑體" panose="020B0604030504040204" pitchFamily="34" charset="-120"/>
              <a:ea typeface="微軟正黑體" panose="020B0604030504040204" pitchFamily="34" charset="-120"/>
            </a:endParaRPr>
          </a:p>
          <a:p>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寬鬆</a:t>
            </a:r>
            <a:r>
              <a:rPr lang="zh-TW" altLang="en-US" sz="1600" dirty="0">
                <a:latin typeface="微軟正黑體" panose="020B0604030504040204" pitchFamily="34" charset="-120"/>
                <a:ea typeface="微軟正黑體" panose="020B0604030504040204" pitchFamily="34" charset="-120"/>
              </a:rPr>
              <a:t>的貸款政策</a:t>
            </a:r>
          </a:p>
          <a:p>
            <a:pPr marL="0" lvl="0" indent="0" algn="l" rtl="0">
              <a:spcBef>
                <a:spcPts val="0"/>
              </a:spcBef>
              <a:spcAft>
                <a:spcPts val="0"/>
              </a:spcAft>
              <a:buNone/>
            </a:pPr>
            <a:endParaRPr lang="en-US" altLang="zh-TW" sz="2000" b="1" dirty="0">
              <a:latin typeface="微軟正黑體" panose="020B0604030504040204" pitchFamily="34" charset="-120"/>
              <a:ea typeface="微軟正黑體" panose="020B0604030504040204" pitchFamily="34" charset="-120"/>
              <a:cs typeface="DM Serif Display"/>
              <a:sym typeface="DM Serif Display"/>
            </a:endParaRPr>
          </a:p>
        </p:txBody>
      </p:sp>
    </p:spTree>
    <p:extLst>
      <p:ext uri="{BB962C8B-B14F-4D97-AF65-F5344CB8AC3E}">
        <p14:creationId xmlns:p14="http://schemas.microsoft.com/office/powerpoint/2010/main" val="7589473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99"/>
          <p:cNvSpPr/>
          <p:nvPr/>
        </p:nvSpPr>
        <p:spPr>
          <a:xfrm flipH="1">
            <a:off x="713350" y="1851800"/>
            <a:ext cx="5357100" cy="22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1" name="Google Shape;1601;p99"/>
          <p:cNvPicPr preferRelativeResize="0"/>
          <p:nvPr/>
        </p:nvPicPr>
        <p:blipFill rotWithShape="1">
          <a:blip r:embed="rId3">
            <a:alphaModFix/>
          </a:blip>
          <a:srcRect t="199" b="209"/>
          <a:stretch/>
        </p:blipFill>
        <p:spPr>
          <a:xfrm>
            <a:off x="6070450" y="0"/>
            <a:ext cx="3073551" cy="4599398"/>
          </a:xfrm>
          <a:prstGeom prst="rect">
            <a:avLst/>
          </a:prstGeom>
          <a:noFill/>
          <a:ln>
            <a:noFill/>
          </a:ln>
        </p:spPr>
      </p:pic>
      <p:sp>
        <p:nvSpPr>
          <p:cNvPr id="1602" name="Google Shape;1602;p99"/>
          <p:cNvSpPr txBox="1">
            <a:spLocks noGrp="1"/>
          </p:cNvSpPr>
          <p:nvPr>
            <p:ph type="title"/>
          </p:nvPr>
        </p:nvSpPr>
        <p:spPr>
          <a:xfrm>
            <a:off x="1223575" y="1301500"/>
            <a:ext cx="36198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000" b="1" dirty="0" smtClean="0">
                <a:latin typeface="微軟正黑體" panose="020B0604030504040204" pitchFamily="34" charset="-120"/>
                <a:ea typeface="微軟正黑體" panose="020B0604030504040204" pitchFamily="34" charset="-120"/>
              </a:rPr>
              <a:t>2008</a:t>
            </a:r>
            <a:r>
              <a:rPr lang="zh-TW" altLang="en-US" sz="3000" b="1" dirty="0" smtClean="0">
                <a:latin typeface="微軟正黑體" panose="020B0604030504040204" pitchFamily="34" charset="-120"/>
                <a:ea typeface="微軟正黑體" panose="020B0604030504040204" pitchFamily="34" charset="-120"/>
              </a:rPr>
              <a:t>年金融海嘯</a:t>
            </a:r>
            <a:endParaRPr sz="3000" b="1" dirty="0">
              <a:latin typeface="微軟正黑體" panose="020B0604030504040204" pitchFamily="34" charset="-120"/>
              <a:ea typeface="微軟正黑體" panose="020B0604030504040204" pitchFamily="34" charset="-120"/>
            </a:endParaRPr>
          </a:p>
        </p:txBody>
      </p:sp>
      <p:sp>
        <p:nvSpPr>
          <p:cNvPr id="1603" name="Google Shape;1603;p99"/>
          <p:cNvSpPr/>
          <p:nvPr/>
        </p:nvSpPr>
        <p:spPr>
          <a:xfrm flipH="1">
            <a:off x="6070350" y="1853187"/>
            <a:ext cx="2360400" cy="220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99"/>
          <p:cNvSpPr txBox="1">
            <a:spLocks noGrp="1"/>
          </p:cNvSpPr>
          <p:nvPr>
            <p:ph type="body" idx="1"/>
          </p:nvPr>
        </p:nvSpPr>
        <p:spPr>
          <a:xfrm>
            <a:off x="1186899" y="1948460"/>
            <a:ext cx="3619800" cy="18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2000" b="1" dirty="0" smtClean="0">
                <a:latin typeface="微軟正黑體" panose="020B0604030504040204" pitchFamily="34" charset="-120"/>
                <a:ea typeface="微軟正黑體" panose="020B0604030504040204" pitchFamily="34" charset="-120"/>
                <a:cs typeface="DM Serif Display"/>
                <a:sym typeface="DM Serif Display"/>
              </a:rPr>
              <a:t>原因</a:t>
            </a:r>
            <a:endParaRPr lang="en-US" altLang="zh-TW" sz="2000" b="1" dirty="0" smtClean="0">
              <a:latin typeface="微軟正黑體" panose="020B0604030504040204" pitchFamily="34" charset="-120"/>
              <a:ea typeface="微軟正黑體" panose="020B0604030504040204" pitchFamily="34" charset="-120"/>
              <a:cs typeface="DM Serif Display"/>
              <a:sym typeface="DM Serif Display"/>
            </a:endParaRPr>
          </a:p>
          <a:p>
            <a:r>
              <a:rPr lang="zh-TW" altLang="en-US" sz="1600" dirty="0">
                <a:latin typeface="微軟正黑體" panose="020B0604030504040204" pitchFamily="34" charset="-120"/>
                <a:ea typeface="微軟正黑體" panose="020B0604030504040204" pitchFamily="34" charset="-120"/>
              </a:rPr>
              <a:t>金融資產證券</a:t>
            </a:r>
            <a:r>
              <a:rPr lang="zh-TW" altLang="en-US" sz="1600" dirty="0" smtClean="0">
                <a:latin typeface="微軟正黑體" panose="020B0604030504040204" pitchFamily="34" charset="-120"/>
                <a:ea typeface="微軟正黑體" panose="020B0604030504040204" pitchFamily="34" charset="-120"/>
              </a:rPr>
              <a:t>化</a:t>
            </a:r>
            <a:endParaRPr lang="en-US" altLang="zh-TW" sz="1600" dirty="0" smtClean="0">
              <a:latin typeface="微軟正黑體" panose="020B0604030504040204" pitchFamily="34" charset="-120"/>
              <a:ea typeface="微軟正黑體" panose="020B0604030504040204" pitchFamily="34" charset="-120"/>
            </a:endParaRPr>
          </a:p>
          <a:p>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評</a:t>
            </a:r>
            <a:r>
              <a:rPr lang="zh-TW" altLang="en-US" sz="1600" dirty="0">
                <a:latin typeface="微軟正黑體" panose="020B0604030504040204" pitchFamily="34" charset="-120"/>
                <a:ea typeface="微軟正黑體" panose="020B0604030504040204" pitchFamily="34" charset="-120"/>
              </a:rPr>
              <a:t>級機構造</a:t>
            </a:r>
            <a:r>
              <a:rPr lang="zh-TW" altLang="en-US" sz="1600" dirty="0" smtClean="0">
                <a:latin typeface="微軟正黑體" panose="020B0604030504040204" pitchFamily="34" charset="-120"/>
                <a:ea typeface="微軟正黑體" panose="020B0604030504040204" pitchFamily="34" charset="-120"/>
              </a:rPr>
              <a:t>假</a:t>
            </a:r>
            <a:endParaRPr lang="en-US" altLang="zh-TW" sz="1600" dirty="0" smtClean="0">
              <a:latin typeface="微軟正黑體" panose="020B0604030504040204" pitchFamily="34" charset="-120"/>
              <a:ea typeface="微軟正黑體" panose="020B0604030504040204" pitchFamily="34" charset="-120"/>
            </a:endParaRPr>
          </a:p>
          <a:p>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對</a:t>
            </a:r>
            <a:r>
              <a:rPr lang="zh-TW" altLang="en-US" sz="1600" dirty="0">
                <a:latin typeface="微軟正黑體" panose="020B0604030504040204" pitchFamily="34" charset="-120"/>
                <a:ea typeface="微軟正黑體" panose="020B0604030504040204" pitchFamily="34" charset="-120"/>
              </a:rPr>
              <a:t>房市過於</a:t>
            </a:r>
            <a:r>
              <a:rPr lang="zh-TW" altLang="en-US" sz="1600" dirty="0" smtClean="0">
                <a:latin typeface="微軟正黑體" panose="020B0604030504040204" pitchFamily="34" charset="-120"/>
                <a:ea typeface="微軟正黑體" panose="020B0604030504040204" pitchFamily="34" charset="-120"/>
              </a:rPr>
              <a:t>樂觀</a:t>
            </a:r>
            <a:endParaRPr lang="en-US" altLang="zh-TW" sz="1600" dirty="0" smtClean="0">
              <a:latin typeface="微軟正黑體" panose="020B0604030504040204" pitchFamily="34" charset="-120"/>
              <a:ea typeface="微軟正黑體" panose="020B0604030504040204" pitchFamily="34" charset="-120"/>
            </a:endParaRPr>
          </a:p>
          <a:p>
            <a:endParaRPr lang="en-US" altLang="zh-TW" sz="1600" dirty="0" smtClean="0">
              <a:latin typeface="微軟正黑體" panose="020B0604030504040204" pitchFamily="34" charset="-120"/>
              <a:ea typeface="微軟正黑體" panose="020B0604030504040204" pitchFamily="34" charset="-120"/>
            </a:endParaRPr>
          </a:p>
          <a:p>
            <a:r>
              <a:rPr lang="zh-TW" altLang="en-US" sz="1600" dirty="0" smtClean="0">
                <a:latin typeface="微軟正黑體" panose="020B0604030504040204" pitchFamily="34" charset="-120"/>
                <a:ea typeface="微軟正黑體" panose="020B0604030504040204" pitchFamily="34" charset="-120"/>
              </a:rPr>
              <a:t>寬鬆</a:t>
            </a:r>
            <a:r>
              <a:rPr lang="zh-TW" altLang="en-US" sz="1600" dirty="0">
                <a:latin typeface="微軟正黑體" panose="020B0604030504040204" pitchFamily="34" charset="-120"/>
                <a:ea typeface="微軟正黑體" panose="020B0604030504040204" pitchFamily="34" charset="-120"/>
              </a:rPr>
              <a:t>的貸款政策</a:t>
            </a:r>
          </a:p>
          <a:p>
            <a:pPr marL="0" lvl="0" indent="0" algn="l" rtl="0">
              <a:spcBef>
                <a:spcPts val="0"/>
              </a:spcBef>
              <a:spcAft>
                <a:spcPts val="0"/>
              </a:spcAft>
              <a:buNone/>
            </a:pPr>
            <a:endParaRPr lang="en-US" altLang="zh-TW" sz="2000" b="1" dirty="0">
              <a:latin typeface="微軟正黑體" panose="020B0604030504040204" pitchFamily="34" charset="-120"/>
              <a:ea typeface="微軟正黑體" panose="020B0604030504040204" pitchFamily="34" charset="-120"/>
              <a:cs typeface="DM Serif Display"/>
              <a:sym typeface="DM Serif Display"/>
            </a:endParaRPr>
          </a:p>
        </p:txBody>
      </p:sp>
      <p:cxnSp>
        <p:nvCxnSpPr>
          <p:cNvPr id="3" name="直線單箭頭接點 2"/>
          <p:cNvCxnSpPr/>
          <p:nvPr/>
        </p:nvCxnSpPr>
        <p:spPr>
          <a:xfrm>
            <a:off x="3336131" y="3401292"/>
            <a:ext cx="521494" cy="16360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3336131" y="3778882"/>
            <a:ext cx="521494" cy="13907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3987101" y="3511608"/>
            <a:ext cx="1005403" cy="338554"/>
          </a:xfrm>
          <a:prstGeom prst="rect">
            <a:avLst/>
          </a:prstGeom>
          <a:noFill/>
        </p:spPr>
        <p:txBody>
          <a:bodyPr wrap="none" rtlCol="0">
            <a:spAutoFit/>
          </a:bodyPr>
          <a:lstStyle/>
          <a:p>
            <a:r>
              <a:rPr lang="zh-TW" altLang="en-US" sz="1600" b="1" dirty="0" smtClean="0">
                <a:latin typeface="微軟正黑體" panose="020B0604030504040204" pitchFamily="34" charset="-120"/>
                <a:ea typeface="微軟正黑體" panose="020B0604030504040204" pitchFamily="34" charset="-120"/>
              </a:rPr>
              <a:t>從這出發</a:t>
            </a:r>
            <a:endParaRPr lang="zh-TW" altLang="en-US" sz="16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84791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99"/>
          <p:cNvSpPr/>
          <p:nvPr/>
        </p:nvSpPr>
        <p:spPr>
          <a:xfrm flipH="1">
            <a:off x="713350" y="1851800"/>
            <a:ext cx="5357100" cy="22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1" name="Google Shape;1601;p99"/>
          <p:cNvPicPr preferRelativeResize="0"/>
          <p:nvPr/>
        </p:nvPicPr>
        <p:blipFill rotWithShape="1">
          <a:blip r:embed="rId3">
            <a:alphaModFix/>
          </a:blip>
          <a:srcRect t="199" b="209"/>
          <a:stretch/>
        </p:blipFill>
        <p:spPr>
          <a:xfrm>
            <a:off x="6070450" y="0"/>
            <a:ext cx="3073551" cy="4599398"/>
          </a:xfrm>
          <a:prstGeom prst="rect">
            <a:avLst/>
          </a:prstGeom>
          <a:noFill/>
          <a:ln>
            <a:noFill/>
          </a:ln>
        </p:spPr>
      </p:pic>
      <p:sp>
        <p:nvSpPr>
          <p:cNvPr id="1602" name="Google Shape;1602;p99"/>
          <p:cNvSpPr txBox="1">
            <a:spLocks noGrp="1"/>
          </p:cNvSpPr>
          <p:nvPr>
            <p:ph type="title"/>
          </p:nvPr>
        </p:nvSpPr>
        <p:spPr>
          <a:xfrm>
            <a:off x="1223575" y="1301500"/>
            <a:ext cx="3619800" cy="411600"/>
          </a:xfrm>
          <a:prstGeom prst="rect">
            <a:avLst/>
          </a:prstGeom>
        </p:spPr>
        <p:txBody>
          <a:bodyPr spcFirstLastPara="1" wrap="square" lIns="91425" tIns="91425" rIns="91425" bIns="91425" anchor="ctr" anchorCtr="0">
            <a:noAutofit/>
          </a:bodyPr>
          <a:lstStyle/>
          <a:p>
            <a:pPr lvl="0"/>
            <a:r>
              <a:rPr lang="en-US" altLang="zh-TW" sz="3000" b="1" dirty="0">
                <a:latin typeface="微軟正黑體" panose="020B0604030504040204" pitchFamily="34" charset="-120"/>
                <a:ea typeface="微軟正黑體" panose="020B0604030504040204" pitchFamily="34" charset="-120"/>
              </a:rPr>
              <a:t>2008</a:t>
            </a:r>
            <a:r>
              <a:rPr lang="zh-TW" altLang="en-US" sz="3000" b="1" dirty="0">
                <a:latin typeface="微軟正黑體" panose="020B0604030504040204" pitchFamily="34" charset="-120"/>
                <a:ea typeface="微軟正黑體" panose="020B0604030504040204" pitchFamily="34" charset="-120"/>
              </a:rPr>
              <a:t>年金融海嘯</a:t>
            </a:r>
            <a:endParaRPr sz="3000" b="1" dirty="0">
              <a:latin typeface="微軟正黑體" panose="020B0604030504040204" pitchFamily="34" charset="-120"/>
              <a:ea typeface="微軟正黑體" panose="020B0604030504040204" pitchFamily="34" charset="-120"/>
            </a:endParaRPr>
          </a:p>
        </p:txBody>
      </p:sp>
      <p:sp>
        <p:nvSpPr>
          <p:cNvPr id="1603" name="Google Shape;1603;p99"/>
          <p:cNvSpPr/>
          <p:nvPr/>
        </p:nvSpPr>
        <p:spPr>
          <a:xfrm flipH="1">
            <a:off x="6070350" y="1853187"/>
            <a:ext cx="2360400" cy="220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99"/>
          <p:cNvSpPr txBox="1">
            <a:spLocks noGrp="1"/>
          </p:cNvSpPr>
          <p:nvPr>
            <p:ph type="body" idx="1"/>
          </p:nvPr>
        </p:nvSpPr>
        <p:spPr>
          <a:xfrm>
            <a:off x="805351" y="1945582"/>
            <a:ext cx="5049440" cy="1833300"/>
          </a:xfrm>
          <a:prstGeom prst="rect">
            <a:avLst/>
          </a:prstGeom>
        </p:spPr>
        <p:txBody>
          <a:bodyPr spcFirstLastPara="1" wrap="square" lIns="91425" tIns="91425" rIns="91425" bIns="91425" anchor="t" anchorCtr="0">
            <a:noAutofit/>
          </a:bodyPr>
          <a:lstStyle/>
          <a:p>
            <a:pPr marL="152400" indent="0">
              <a:buNone/>
            </a:pPr>
            <a:r>
              <a:rPr lang="zh-TW" altLang="en-US" sz="1600" b="1" dirty="0" smtClean="0">
                <a:latin typeface="微軟正黑體" panose="020B0604030504040204" pitchFamily="34" charset="-120"/>
                <a:ea typeface="微軟正黑體" panose="020B0604030504040204" pitchFamily="34" charset="-120"/>
              </a:rPr>
              <a:t>對</a:t>
            </a:r>
            <a:r>
              <a:rPr lang="zh-TW" altLang="en-US" sz="1600" b="1" dirty="0">
                <a:latin typeface="微軟正黑體" panose="020B0604030504040204" pitchFamily="34" charset="-120"/>
                <a:ea typeface="微軟正黑體" panose="020B0604030504040204" pitchFamily="34" charset="-120"/>
              </a:rPr>
              <a:t>房市過於</a:t>
            </a:r>
            <a:r>
              <a:rPr lang="zh-TW" altLang="en-US" sz="1600" b="1" dirty="0" smtClean="0">
                <a:latin typeface="微軟正黑體" panose="020B0604030504040204" pitchFamily="34" charset="-120"/>
                <a:ea typeface="微軟正黑體" panose="020B0604030504040204" pitchFamily="34" charset="-120"/>
              </a:rPr>
              <a:t>樂觀</a:t>
            </a:r>
            <a:r>
              <a:rPr lang="en-US" altLang="zh-TW" sz="1600" b="1" dirty="0" smtClean="0">
                <a:latin typeface="微軟正黑體" panose="020B0604030504040204" pitchFamily="34" charset="-120"/>
                <a:ea typeface="微軟正黑體" panose="020B0604030504040204" pitchFamily="34" charset="-120"/>
              </a:rPr>
              <a:t>:</a:t>
            </a:r>
          </a:p>
          <a:p>
            <a:pPr marL="152400" indent="0">
              <a:buNone/>
            </a:pPr>
            <a:r>
              <a:rPr lang="zh-TW" altLang="zh-TW" sz="1400" dirty="0" smtClean="0">
                <a:latin typeface="微軟正黑體" panose="020B0604030504040204" pitchFamily="34" charset="-120"/>
                <a:ea typeface="微軟正黑體" panose="020B0604030504040204" pitchFamily="34" charset="-120"/>
              </a:rPr>
              <a:t>每</a:t>
            </a:r>
            <a:r>
              <a:rPr lang="zh-TW" altLang="zh-TW" sz="1400" dirty="0">
                <a:latin typeface="微軟正黑體" panose="020B0604030504040204" pitchFamily="34" charset="-120"/>
                <a:ea typeface="微軟正黑體" panose="020B0604030504040204" pitchFamily="34" charset="-120"/>
              </a:rPr>
              <a:t>個人都相信房價只會漲，不會</a:t>
            </a:r>
            <a:r>
              <a:rPr lang="zh-TW" altLang="zh-TW" sz="1400" dirty="0" smtClean="0">
                <a:latin typeface="微軟正黑體" panose="020B0604030504040204" pitchFamily="34" charset="-120"/>
                <a:ea typeface="微軟正黑體" panose="020B0604030504040204" pitchFamily="34" charset="-120"/>
              </a:rPr>
              <a:t>跌</a:t>
            </a:r>
            <a:r>
              <a:rPr lang="zh-TW" altLang="zh-TW" sz="1400" dirty="0">
                <a:latin typeface="微軟正黑體" panose="020B0604030504040204" pitchFamily="34" charset="-120"/>
                <a:ea typeface="微軟正黑體" panose="020B0604030504040204" pitchFamily="34" charset="-120"/>
              </a:rPr>
              <a:t>對於房市的信心指數破表</a:t>
            </a:r>
            <a:r>
              <a:rPr lang="zh-TW" altLang="zh-TW" sz="1400" dirty="0" smtClean="0">
                <a:latin typeface="微軟正黑體" panose="020B0604030504040204" pitchFamily="34" charset="-120"/>
                <a:ea typeface="微軟正黑體" panose="020B0604030504040204" pitchFamily="34" charset="-120"/>
              </a:rPr>
              <a:t>。</a:t>
            </a:r>
            <a:r>
              <a:rPr lang="en-US" altLang="zh-TW" sz="1400" dirty="0" smtClean="0">
                <a:latin typeface="微軟正黑體" panose="020B0604030504040204" pitchFamily="34" charset="-120"/>
                <a:ea typeface="微軟正黑體" panose="020B0604030504040204" pitchFamily="34" charset="-120"/>
              </a:rPr>
              <a:t>2000</a:t>
            </a:r>
            <a:r>
              <a:rPr lang="zh-TW" altLang="zh-TW" sz="1400" dirty="0">
                <a:latin typeface="微軟正黑體" panose="020B0604030504040204" pitchFamily="34" charset="-120"/>
                <a:ea typeface="微軟正黑體" panose="020B0604030504040204" pitchFamily="34" charset="-120"/>
              </a:rPr>
              <a:t>年網路泡沫危機，加上</a:t>
            </a:r>
            <a:r>
              <a:rPr lang="en-US" altLang="zh-TW" sz="1400" dirty="0">
                <a:latin typeface="微軟正黑體" panose="020B0604030504040204" pitchFamily="34" charset="-120"/>
                <a:ea typeface="微軟正黑體" panose="020B0604030504040204" pitchFamily="34" charset="-120"/>
              </a:rPr>
              <a:t>911</a:t>
            </a:r>
            <a:r>
              <a:rPr lang="zh-TW" altLang="zh-TW" sz="1400" dirty="0">
                <a:latin typeface="微軟正黑體" panose="020B0604030504040204" pitchFamily="34" charset="-120"/>
                <a:ea typeface="微軟正黑體" panose="020B0604030504040204" pitchFamily="34" charset="-120"/>
              </a:rPr>
              <a:t>恐怖攻擊事件，</a:t>
            </a:r>
            <a:r>
              <a:rPr lang="en-US" altLang="zh-TW" sz="1400" dirty="0" err="1">
                <a:latin typeface="微軟正黑體" panose="020B0604030504040204" pitchFamily="34" charset="-120"/>
                <a:ea typeface="微軟正黑體" panose="020B0604030504040204" pitchFamily="34" charset="-120"/>
                <a:hlinkClick r:id="rId4"/>
              </a:rPr>
              <a:t>聯準會</a:t>
            </a:r>
            <a:r>
              <a:rPr lang="zh-TW" altLang="zh-TW" sz="1400" dirty="0">
                <a:latin typeface="微軟正黑體" panose="020B0604030504040204" pitchFamily="34" charset="-120"/>
                <a:ea typeface="微軟正黑體" panose="020B0604030504040204" pitchFamily="34" charset="-120"/>
              </a:rPr>
              <a:t>開始救</a:t>
            </a:r>
            <a:r>
              <a:rPr lang="zh-TW" altLang="zh-TW" sz="1400" dirty="0" smtClean="0">
                <a:latin typeface="微軟正黑體" panose="020B0604030504040204" pitchFamily="34" charset="-120"/>
                <a:ea typeface="微軟正黑體" panose="020B0604030504040204" pitchFamily="34" charset="-120"/>
              </a:rPr>
              <a:t>市，將</a:t>
            </a:r>
            <a:r>
              <a:rPr lang="en-US" altLang="zh-TW" sz="1400" dirty="0" err="1" smtClean="0">
                <a:latin typeface="微軟正黑體" panose="020B0604030504040204" pitchFamily="34" charset="-120"/>
                <a:ea typeface="微軟正黑體" panose="020B0604030504040204" pitchFamily="34" charset="-120"/>
                <a:hlinkClick r:id="rId5"/>
              </a:rPr>
              <a:t>利率</a:t>
            </a:r>
            <a:r>
              <a:rPr lang="zh-TW" altLang="zh-TW" sz="1400" dirty="0">
                <a:latin typeface="微軟正黑體" panose="020B0604030504040204" pitchFamily="34" charset="-120"/>
                <a:ea typeface="微軟正黑體" panose="020B0604030504040204" pitchFamily="34" charset="-120"/>
              </a:rPr>
              <a:t>從</a:t>
            </a:r>
            <a:r>
              <a:rPr lang="en-US" altLang="zh-TW" sz="1400" dirty="0" smtClean="0">
                <a:latin typeface="微軟正黑體" panose="020B0604030504040204" pitchFamily="34" charset="-120"/>
                <a:ea typeface="微軟正黑體" panose="020B0604030504040204" pitchFamily="34" charset="-120"/>
              </a:rPr>
              <a:t>2000/05</a:t>
            </a:r>
            <a:r>
              <a:rPr lang="zh-TW" altLang="zh-TW" sz="1400" dirty="0" smtClean="0">
                <a:latin typeface="微軟正黑體" panose="020B0604030504040204" pitchFamily="34" charset="-120"/>
                <a:ea typeface="微軟正黑體" panose="020B0604030504040204" pitchFamily="34" charset="-120"/>
              </a:rPr>
              <a:t>的</a:t>
            </a:r>
            <a:r>
              <a:rPr lang="en-US" altLang="zh-TW" sz="1400" dirty="0" smtClean="0">
                <a:latin typeface="微軟正黑體" panose="020B0604030504040204" pitchFamily="34" charset="-120"/>
                <a:ea typeface="微軟正黑體" panose="020B0604030504040204" pitchFamily="34" charset="-120"/>
              </a:rPr>
              <a:t>6.5%</a:t>
            </a:r>
            <a:r>
              <a:rPr lang="zh-TW" altLang="en-US" sz="1400" dirty="0" smtClean="0">
                <a:latin typeface="微軟正黑體" panose="020B0604030504040204" pitchFamily="34" charset="-120"/>
                <a:ea typeface="微軟正黑體" panose="020B0604030504040204" pitchFamily="34" charset="-120"/>
              </a:rPr>
              <a:t>→</a:t>
            </a:r>
            <a:r>
              <a:rPr lang="en-US" altLang="zh-TW" sz="1400" dirty="0" smtClean="0">
                <a:latin typeface="微軟正黑體" panose="020B0604030504040204" pitchFamily="34" charset="-120"/>
                <a:ea typeface="微軟正黑體" panose="020B0604030504040204" pitchFamily="34" charset="-120"/>
              </a:rPr>
              <a:t>2003/06</a:t>
            </a:r>
            <a:r>
              <a:rPr lang="zh-TW" altLang="zh-TW" sz="1400" dirty="0" smtClean="0">
                <a:latin typeface="微軟正黑體" panose="020B0604030504040204" pitchFamily="34" charset="-120"/>
                <a:ea typeface="微軟正黑體" panose="020B0604030504040204" pitchFamily="34" charset="-120"/>
              </a:rPr>
              <a:t>的</a:t>
            </a:r>
            <a:r>
              <a:rPr lang="en-US" altLang="zh-TW" sz="1400" dirty="0">
                <a:latin typeface="微軟正黑體" panose="020B0604030504040204" pitchFamily="34" charset="-120"/>
                <a:ea typeface="微軟正黑體" panose="020B0604030504040204" pitchFamily="34" charset="-120"/>
              </a:rPr>
              <a:t>1%</a:t>
            </a:r>
            <a:r>
              <a:rPr lang="zh-TW" altLang="zh-TW" sz="1400" dirty="0">
                <a:latin typeface="微軟正黑體" panose="020B0604030504040204" pitchFamily="34" charset="-120"/>
                <a:ea typeface="微軟正黑體" panose="020B0604030504040204" pitchFamily="34" charset="-120"/>
              </a:rPr>
              <a:t>，</a:t>
            </a:r>
            <a:endParaRPr lang="en-US" altLang="zh-TW" sz="1400" dirty="0" smtClean="0">
              <a:latin typeface="微軟正黑體" panose="020B0604030504040204" pitchFamily="34" charset="-120"/>
              <a:ea typeface="微軟正黑體" panose="020B0604030504040204" pitchFamily="34" charset="-120"/>
            </a:endParaRPr>
          </a:p>
          <a:p>
            <a:pPr marL="152400" indent="0">
              <a:buNone/>
            </a:pPr>
            <a:endParaRPr lang="en-US" altLang="zh-TW" sz="1600" dirty="0" smtClean="0">
              <a:latin typeface="微軟正黑體" panose="020B0604030504040204" pitchFamily="34" charset="-120"/>
              <a:ea typeface="微軟正黑體" panose="020B0604030504040204" pitchFamily="34" charset="-120"/>
            </a:endParaRPr>
          </a:p>
          <a:p>
            <a:pPr marL="152400" indent="0">
              <a:buNone/>
            </a:pPr>
            <a:r>
              <a:rPr lang="zh-TW" altLang="en-US" sz="1600" b="1" dirty="0" smtClean="0">
                <a:latin typeface="微軟正黑體" panose="020B0604030504040204" pitchFamily="34" charset="-120"/>
                <a:ea typeface="微軟正黑體" panose="020B0604030504040204" pitchFamily="34" charset="-120"/>
              </a:rPr>
              <a:t>寬鬆</a:t>
            </a:r>
            <a:r>
              <a:rPr lang="zh-TW" altLang="en-US" sz="1600" b="1" dirty="0">
                <a:latin typeface="微軟正黑體" panose="020B0604030504040204" pitchFamily="34" charset="-120"/>
                <a:ea typeface="微軟正黑體" panose="020B0604030504040204" pitchFamily="34" charset="-120"/>
              </a:rPr>
              <a:t>的貸款</a:t>
            </a:r>
            <a:r>
              <a:rPr lang="zh-TW" altLang="en-US" sz="1600" b="1" dirty="0" smtClean="0">
                <a:latin typeface="微軟正黑體" panose="020B0604030504040204" pitchFamily="34" charset="-120"/>
                <a:ea typeface="微軟正黑體" panose="020B0604030504040204" pitchFamily="34" charset="-120"/>
              </a:rPr>
              <a:t>政策</a:t>
            </a:r>
            <a:r>
              <a:rPr lang="en-US" altLang="zh-TW" sz="1600" b="1" dirty="0" smtClean="0">
                <a:latin typeface="微軟正黑體" panose="020B0604030504040204" pitchFamily="34" charset="-120"/>
                <a:ea typeface="微軟正黑體" panose="020B0604030504040204" pitchFamily="34" charset="-120"/>
              </a:rPr>
              <a:t>:</a:t>
            </a:r>
          </a:p>
          <a:p>
            <a:pPr marL="152400" indent="0">
              <a:buNone/>
            </a:pPr>
            <a:r>
              <a:rPr lang="zh-TW" altLang="en-US" sz="1400" dirty="0" smtClean="0">
                <a:latin typeface="微軟正黑體" panose="020B0604030504040204" pitchFamily="34" charset="-120"/>
                <a:ea typeface="微軟正黑體" panose="020B0604030504040204" pitchFamily="34" charset="-120"/>
              </a:rPr>
              <a:t>當時</a:t>
            </a:r>
            <a:r>
              <a:rPr lang="zh-TW" altLang="en-US" sz="1400" dirty="0">
                <a:latin typeface="微軟正黑體" panose="020B0604030504040204" pitchFamily="34" charset="-120"/>
                <a:ea typeface="微軟正黑體" panose="020B0604030504040204" pitchFamily="34" charset="-120"/>
              </a:rPr>
              <a:t>的對房市的信心許多信用紀錄不佳或是沒有信用紀錄的人也能輕鬆借錢買房</a:t>
            </a:r>
          </a:p>
          <a:p>
            <a:pPr marL="0" lvl="0" indent="0" algn="l" rtl="0">
              <a:spcBef>
                <a:spcPts val="0"/>
              </a:spcBef>
              <a:spcAft>
                <a:spcPts val="0"/>
              </a:spcAft>
              <a:buNone/>
            </a:pPr>
            <a:endParaRPr lang="en-US" altLang="zh-TW" sz="2000" b="1" dirty="0">
              <a:latin typeface="微軟正黑體" panose="020B0604030504040204" pitchFamily="34" charset="-120"/>
              <a:ea typeface="微軟正黑體" panose="020B0604030504040204" pitchFamily="34" charset="-120"/>
              <a:cs typeface="DM Serif Display"/>
              <a:sym typeface="DM Serif Display"/>
            </a:endParaRPr>
          </a:p>
        </p:txBody>
      </p:sp>
    </p:spTree>
    <p:extLst>
      <p:ext uri="{BB962C8B-B14F-4D97-AF65-F5344CB8AC3E}">
        <p14:creationId xmlns:p14="http://schemas.microsoft.com/office/powerpoint/2010/main" val="31683120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99"/>
          <p:cNvSpPr/>
          <p:nvPr/>
        </p:nvSpPr>
        <p:spPr>
          <a:xfrm flipH="1">
            <a:off x="713350" y="1851800"/>
            <a:ext cx="5357100" cy="22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1" name="Google Shape;1601;p99"/>
          <p:cNvPicPr preferRelativeResize="0"/>
          <p:nvPr/>
        </p:nvPicPr>
        <p:blipFill rotWithShape="1">
          <a:blip r:embed="rId3">
            <a:alphaModFix/>
          </a:blip>
          <a:srcRect t="199" b="209"/>
          <a:stretch/>
        </p:blipFill>
        <p:spPr>
          <a:xfrm>
            <a:off x="6070450" y="0"/>
            <a:ext cx="3073551" cy="4599398"/>
          </a:xfrm>
          <a:prstGeom prst="rect">
            <a:avLst/>
          </a:prstGeom>
          <a:noFill/>
          <a:ln>
            <a:noFill/>
          </a:ln>
        </p:spPr>
      </p:pic>
      <p:sp>
        <p:nvSpPr>
          <p:cNvPr id="1602" name="Google Shape;1602;p99"/>
          <p:cNvSpPr txBox="1">
            <a:spLocks noGrp="1"/>
          </p:cNvSpPr>
          <p:nvPr>
            <p:ph type="title"/>
          </p:nvPr>
        </p:nvSpPr>
        <p:spPr>
          <a:xfrm>
            <a:off x="1223575" y="1301500"/>
            <a:ext cx="3619800" cy="411600"/>
          </a:xfrm>
          <a:prstGeom prst="rect">
            <a:avLst/>
          </a:prstGeom>
        </p:spPr>
        <p:txBody>
          <a:bodyPr spcFirstLastPara="1" wrap="square" lIns="91425" tIns="91425" rIns="91425" bIns="91425" anchor="ctr" anchorCtr="0">
            <a:noAutofit/>
          </a:bodyPr>
          <a:lstStyle/>
          <a:p>
            <a:pPr lvl="0"/>
            <a:r>
              <a:rPr lang="zh-TW" altLang="en-US" sz="3000" b="1" dirty="0">
                <a:latin typeface="微軟正黑體" panose="020B0604030504040204" pitchFamily="34" charset="-120"/>
                <a:ea typeface="微軟正黑體" panose="020B0604030504040204" pitchFamily="34" charset="-120"/>
              </a:rPr>
              <a:t>小結</a:t>
            </a:r>
            <a:endParaRPr sz="3000" b="1" dirty="0">
              <a:latin typeface="微軟正黑體" panose="020B0604030504040204" pitchFamily="34" charset="-120"/>
              <a:ea typeface="微軟正黑體" panose="020B0604030504040204" pitchFamily="34" charset="-120"/>
            </a:endParaRPr>
          </a:p>
        </p:txBody>
      </p:sp>
      <p:sp>
        <p:nvSpPr>
          <p:cNvPr id="1603" name="Google Shape;1603;p99"/>
          <p:cNvSpPr/>
          <p:nvPr/>
        </p:nvSpPr>
        <p:spPr>
          <a:xfrm flipH="1">
            <a:off x="6070350" y="1853187"/>
            <a:ext cx="2360400" cy="220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99"/>
          <p:cNvSpPr txBox="1">
            <a:spLocks noGrp="1"/>
          </p:cNvSpPr>
          <p:nvPr>
            <p:ph type="body" idx="1"/>
          </p:nvPr>
        </p:nvSpPr>
        <p:spPr>
          <a:xfrm>
            <a:off x="805351" y="1945582"/>
            <a:ext cx="5049440" cy="1833300"/>
          </a:xfrm>
          <a:prstGeom prst="rect">
            <a:avLst/>
          </a:prstGeom>
        </p:spPr>
        <p:txBody>
          <a:bodyPr spcFirstLastPara="1" wrap="square" lIns="91425" tIns="91425" rIns="91425" bIns="91425" anchor="t" anchorCtr="0">
            <a:noAutofit/>
          </a:bodyPr>
          <a:lstStyle/>
          <a:p>
            <a:pPr marL="152400" indent="0">
              <a:buNone/>
            </a:pPr>
            <a:r>
              <a:rPr lang="zh-TW" altLang="en-US" sz="1600" dirty="0" smtClean="0">
                <a:latin typeface="微軟正黑體" panose="020B0604030504040204" pitchFamily="34" charset="-120"/>
                <a:ea typeface="微軟正黑體" panose="020B0604030504040204" pitchFamily="34" charset="-120"/>
                <a:sym typeface="DM Serif Display"/>
              </a:rPr>
              <a:t>簡單</a:t>
            </a:r>
            <a:r>
              <a:rPr lang="zh-TW" altLang="en-US" sz="1600" dirty="0">
                <a:latin typeface="微軟正黑體" panose="020B0604030504040204" pitchFamily="34" charset="-120"/>
                <a:ea typeface="微軟正黑體" panose="020B0604030504040204" pitchFamily="34" charset="-120"/>
                <a:sym typeface="DM Serif Display"/>
              </a:rPr>
              <a:t>來說，當時</a:t>
            </a:r>
            <a:r>
              <a:rPr lang="zh-TW" altLang="en-US" sz="1600" b="1" dirty="0">
                <a:latin typeface="微軟正黑體" panose="020B0604030504040204" pitchFamily="34" charset="-120"/>
                <a:ea typeface="微軟正黑體" panose="020B0604030504040204" pitchFamily="34" charset="-120"/>
                <a:sym typeface="DM Serif Display"/>
              </a:rPr>
              <a:t>房價很高</a:t>
            </a:r>
            <a:r>
              <a:rPr lang="zh-TW" altLang="en-US" sz="1600" dirty="0">
                <a:latin typeface="微軟正黑體" panose="020B0604030504040204" pitchFamily="34" charset="-120"/>
                <a:ea typeface="微軟正黑體" panose="020B0604030504040204" pitchFamily="34" charset="-120"/>
                <a:sym typeface="DM Serif Display"/>
              </a:rPr>
              <a:t>，</a:t>
            </a:r>
            <a:r>
              <a:rPr lang="zh-TW" altLang="en-US" sz="1600" b="1" dirty="0">
                <a:latin typeface="微軟正黑體" panose="020B0604030504040204" pitchFamily="34" charset="-120"/>
                <a:ea typeface="微軟正黑體" panose="020B0604030504040204" pitchFamily="34" charset="-120"/>
                <a:sym typeface="DM Serif Display"/>
              </a:rPr>
              <a:t>利率很低</a:t>
            </a:r>
            <a:r>
              <a:rPr lang="zh-TW" altLang="en-US" sz="1600" dirty="0">
                <a:latin typeface="微軟正黑體" panose="020B0604030504040204" pitchFamily="34" charset="-120"/>
                <a:ea typeface="微軟正黑體" panose="020B0604030504040204" pitchFamily="34" charset="-120"/>
                <a:sym typeface="DM Serif Display"/>
              </a:rPr>
              <a:t>，而當從</a:t>
            </a:r>
            <a:r>
              <a:rPr lang="en-US" altLang="zh-TW" sz="1600" dirty="0" smtClean="0">
                <a:latin typeface="微軟正黑體" panose="020B0604030504040204" pitchFamily="34" charset="-120"/>
                <a:ea typeface="微軟正黑體" panose="020B0604030504040204" pitchFamily="34" charset="-120"/>
              </a:rPr>
              <a:t>2004/06</a:t>
            </a:r>
            <a:r>
              <a:rPr lang="zh-TW" altLang="en-US" sz="1600" b="1" dirty="0" smtClean="0">
                <a:latin typeface="微軟正黑體" panose="020B0604030504040204" pitchFamily="34" charset="-120"/>
                <a:ea typeface="微軟正黑體" panose="020B0604030504040204" pitchFamily="34" charset="-120"/>
                <a:sym typeface="DM Serif Display"/>
              </a:rPr>
              <a:t>開始</a:t>
            </a:r>
            <a:r>
              <a:rPr lang="zh-TW" altLang="en-US" sz="1600" b="1" dirty="0">
                <a:latin typeface="微軟正黑體" panose="020B0604030504040204" pitchFamily="34" charset="-120"/>
                <a:ea typeface="微軟正黑體" panose="020B0604030504040204" pitchFamily="34" charset="-120"/>
                <a:sym typeface="DM Serif Display"/>
              </a:rPr>
              <a:t>升息</a:t>
            </a:r>
            <a:r>
              <a:rPr lang="zh-TW" altLang="en-US" sz="1600" dirty="0">
                <a:latin typeface="微軟正黑體" panose="020B0604030504040204" pitchFamily="34" charset="-120"/>
                <a:ea typeface="微軟正黑體" panose="020B0604030504040204" pitchFamily="34" charset="-120"/>
                <a:sym typeface="DM Serif Display"/>
              </a:rPr>
              <a:t>，</a:t>
            </a:r>
            <a:r>
              <a:rPr lang="zh-TW" altLang="en-US" sz="1600" dirty="0">
                <a:latin typeface="微軟正黑體" panose="020B0604030504040204" pitchFamily="34" charset="-120"/>
                <a:ea typeface="微軟正黑體" panose="020B0604030504040204" pitchFamily="34" charset="-120"/>
              </a:rPr>
              <a:t>從</a:t>
            </a:r>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到</a:t>
            </a:r>
            <a:r>
              <a:rPr lang="en-US" altLang="zh-TW" sz="1600" dirty="0">
                <a:latin typeface="微軟正黑體" panose="020B0604030504040204" pitchFamily="34" charset="-120"/>
                <a:ea typeface="微軟正黑體" panose="020B0604030504040204" pitchFamily="34" charset="-120"/>
              </a:rPr>
              <a:t>2006</a:t>
            </a:r>
            <a:r>
              <a:rPr lang="zh-TW" altLang="en-US" sz="1600" dirty="0">
                <a:latin typeface="微軟正黑體" panose="020B0604030504040204" pitchFamily="34" charset="-120"/>
                <a:ea typeface="微軟正黑體" panose="020B0604030504040204" pitchFamily="34" charset="-120"/>
              </a:rPr>
              <a:t>年已達</a:t>
            </a:r>
            <a:r>
              <a:rPr lang="en-US" altLang="zh-TW" sz="1600" dirty="0">
                <a:latin typeface="微軟正黑體" panose="020B0604030504040204" pitchFamily="34" charset="-120"/>
                <a:ea typeface="微軟正黑體" panose="020B0604030504040204" pitchFamily="34" charset="-120"/>
              </a:rPr>
              <a:t>5.25%</a:t>
            </a:r>
            <a:r>
              <a:rPr lang="zh-TW" altLang="en-US" sz="1600" dirty="0">
                <a:latin typeface="微軟正黑體" panose="020B0604030504040204" pitchFamily="34" charset="-120"/>
                <a:ea typeface="微軟正黑體" panose="020B0604030504040204" pitchFamily="34" charset="-120"/>
              </a:rPr>
              <a:t>，房價開始下跌。開始有許多人無力償還房貸，造成債務違約，</a:t>
            </a:r>
            <a:r>
              <a:rPr lang="zh-TW" altLang="en-US" sz="1600" dirty="0" smtClean="0">
                <a:latin typeface="微軟正黑體" panose="020B0604030504040204" pitchFamily="34" charset="-120"/>
                <a:ea typeface="微軟正黑體" panose="020B0604030504040204" pitchFamily="34" charset="-120"/>
              </a:rPr>
              <a:t>進而引發泡沫破滅</a:t>
            </a:r>
            <a:endParaRPr lang="en-US" altLang="zh-TW" sz="1600" dirty="0" smtClean="0">
              <a:latin typeface="微軟正黑體" panose="020B0604030504040204" pitchFamily="34" charset="-120"/>
              <a:ea typeface="微軟正黑體" panose="020B0604030504040204" pitchFamily="34" charset="-120"/>
            </a:endParaRPr>
          </a:p>
          <a:p>
            <a:pPr marL="152400" indent="0">
              <a:buNone/>
            </a:pPr>
            <a:endParaRPr lang="en-US" altLang="zh-TW" sz="1600" dirty="0">
              <a:latin typeface="微軟正黑體" panose="020B0604030504040204" pitchFamily="34" charset="-120"/>
              <a:ea typeface="微軟正黑體" panose="020B0604030504040204" pitchFamily="34" charset="-120"/>
            </a:endParaRPr>
          </a:p>
          <a:p>
            <a:pPr marL="152400" indent="0">
              <a:buNone/>
            </a:pPr>
            <a:r>
              <a:rPr lang="zh-TW" altLang="en-US" sz="1600" dirty="0">
                <a:latin typeface="微軟正黑體" panose="020B0604030504040204" pitchFamily="34" charset="-120"/>
                <a:ea typeface="微軟正黑體" panose="020B0604030504040204" pitchFamily="34" charset="-120"/>
              </a:rPr>
              <a:t>那這樣的</a:t>
            </a:r>
            <a:r>
              <a:rPr lang="zh-TW" altLang="en-US" sz="1600" dirty="0" smtClean="0">
                <a:latin typeface="微軟正黑體" panose="020B0604030504040204" pitchFamily="34" charset="-120"/>
                <a:ea typeface="微軟正黑體" panose="020B0604030504040204" pitchFamily="34" charset="-120"/>
              </a:rPr>
              <a:t>情況下，是否與現在極為相似</a:t>
            </a:r>
            <a:r>
              <a:rPr lang="en-US" altLang="zh-TW" sz="1600" dirty="0" smtClean="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598826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1"/>
        <p:cNvGrpSpPr/>
        <p:nvPr/>
      </p:nvGrpSpPr>
      <p:grpSpPr>
        <a:xfrm>
          <a:off x="0" y="0"/>
          <a:ext cx="0" cy="0"/>
          <a:chOff x="0" y="0"/>
          <a:chExt cx="0" cy="0"/>
        </a:xfrm>
      </p:grpSpPr>
      <p:sp>
        <p:nvSpPr>
          <p:cNvPr id="582" name="Google Shape;582;p64"/>
          <p:cNvSpPr/>
          <p:nvPr/>
        </p:nvSpPr>
        <p:spPr>
          <a:xfrm>
            <a:off x="2522400" y="753125"/>
            <a:ext cx="4099200" cy="3583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B7B7"/>
              </a:solidFill>
            </a:endParaRPr>
          </a:p>
        </p:txBody>
      </p:sp>
      <p:sp>
        <p:nvSpPr>
          <p:cNvPr id="583" name="Google Shape;583;p64"/>
          <p:cNvSpPr txBox="1">
            <a:spLocks noGrp="1"/>
          </p:cNvSpPr>
          <p:nvPr>
            <p:ph type="ctrTitle"/>
          </p:nvPr>
        </p:nvSpPr>
        <p:spPr>
          <a:xfrm flipH="1">
            <a:off x="2712670" y="2134682"/>
            <a:ext cx="2823900" cy="1622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zh-TW" altLang="en-US" sz="5000" b="1" dirty="0" smtClean="0">
                <a:solidFill>
                  <a:schemeClr val="dk1"/>
                </a:solidFill>
                <a:latin typeface="微軟正黑體" panose="020B0604030504040204" pitchFamily="34" charset="-120"/>
                <a:ea typeface="微軟正黑體" panose="020B0604030504040204" pitchFamily="34" charset="-120"/>
              </a:rPr>
              <a:t>圖表說明</a:t>
            </a:r>
            <a:endParaRPr sz="5000" b="1" dirty="0">
              <a:solidFill>
                <a:schemeClr val="dk1"/>
              </a:solidFill>
              <a:latin typeface="微軟正黑體" panose="020B0604030504040204" pitchFamily="34" charset="-120"/>
              <a:ea typeface="微軟正黑體" panose="020B0604030504040204" pitchFamily="34" charset="-120"/>
            </a:endParaRPr>
          </a:p>
        </p:txBody>
      </p:sp>
      <p:sp>
        <p:nvSpPr>
          <p:cNvPr id="584" name="Google Shape;584;p64"/>
          <p:cNvSpPr txBox="1">
            <a:spLocks noGrp="1"/>
          </p:cNvSpPr>
          <p:nvPr>
            <p:ph type="title" idx="2"/>
          </p:nvPr>
        </p:nvSpPr>
        <p:spPr>
          <a:xfrm flipH="1">
            <a:off x="5726839" y="2419325"/>
            <a:ext cx="2333700" cy="16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02</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1000"/>
                                        <p:tgtEl>
                                          <p:spTgt spid="582"/>
                                        </p:tgtEl>
                                      </p:cBhvr>
                                    </p:animEffect>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83"/>
                                        </p:tgtEl>
                                        <p:attrNameLst>
                                          <p:attrName>style.visibility</p:attrName>
                                        </p:attrNameLst>
                                      </p:cBhvr>
                                      <p:to>
                                        <p:strVal val="visible"/>
                                      </p:to>
                                    </p:set>
                                    <p:anim calcmode="lin" valueType="num">
                                      <p:cBhvr additive="base">
                                        <p:cTn id="11" dur="1000"/>
                                        <p:tgtEl>
                                          <p:spTgt spid="583"/>
                                        </p:tgtEl>
                                        <p:attrNameLst>
                                          <p:attrName>ppt_y</p:attrName>
                                        </p:attrNameLst>
                                      </p:cBhvr>
                                      <p:tavLst>
                                        <p:tav tm="0">
                                          <p:val>
                                            <p:strVal val="#ppt_y-1"/>
                                          </p:val>
                                        </p:tav>
                                        <p:tav tm="100000">
                                          <p:val>
                                            <p:strVal val="#ppt_y"/>
                                          </p:val>
                                        </p:tav>
                                      </p:tavLst>
                                    </p:anim>
                                  </p:childTnLst>
                                </p:cTn>
                              </p:par>
                            </p:childTnLst>
                          </p:cTn>
                        </p:par>
                        <p:par>
                          <p:cTn id="12" fill="hold">
                            <p:stCondLst>
                              <p:cond delay="2000"/>
                            </p:stCondLst>
                            <p:childTnLst>
                              <p:par>
                                <p:cTn id="13" presetID="2" presetClass="entr" presetSubtype="4" fill="hold" nodeType="afterEffect">
                                  <p:stCondLst>
                                    <p:cond delay="0"/>
                                  </p:stCondLst>
                                  <p:childTnLst>
                                    <p:set>
                                      <p:cBhvr>
                                        <p:cTn id="14" dur="1" fill="hold">
                                          <p:stCondLst>
                                            <p:cond delay="0"/>
                                          </p:stCondLst>
                                        </p:cTn>
                                        <p:tgtEl>
                                          <p:spTgt spid="584"/>
                                        </p:tgtEl>
                                        <p:attrNameLst>
                                          <p:attrName>style.visibility</p:attrName>
                                        </p:attrNameLst>
                                      </p:cBhvr>
                                      <p:to>
                                        <p:strVal val="visible"/>
                                      </p:to>
                                    </p:set>
                                    <p:anim calcmode="lin" valueType="num">
                                      <p:cBhvr additive="base">
                                        <p:cTn id="15" dur="1000"/>
                                        <p:tgtEl>
                                          <p:spTgt spid="5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vestment Business Plan By Slidesgo">
  <a:themeElements>
    <a:clrScheme name="Simple Light">
      <a:dk1>
        <a:srgbClr val="F3F3F3"/>
      </a:dk1>
      <a:lt1>
        <a:srgbClr val="434343"/>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6467</TotalTime>
  <Words>804</Words>
  <Application>Microsoft Office PowerPoint</Application>
  <PresentationFormat>如螢幕大小 (16:9)</PresentationFormat>
  <Paragraphs>147</Paragraphs>
  <Slides>32</Slides>
  <Notes>32</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32</vt:i4>
      </vt:variant>
    </vt:vector>
  </HeadingPairs>
  <TitlesOfParts>
    <vt:vector size="39" baseType="lpstr">
      <vt:lpstr>Arial</vt:lpstr>
      <vt:lpstr>Open Sans Light</vt:lpstr>
      <vt:lpstr>DM Serif Display</vt:lpstr>
      <vt:lpstr>Fira Sans Extra Condensed Medium</vt:lpstr>
      <vt:lpstr>微軟正黑體</vt:lpstr>
      <vt:lpstr>新細明體</vt:lpstr>
      <vt:lpstr>Investment Business Plan By Slidesgo</vt:lpstr>
      <vt:lpstr>升息環境下 金融風暴恐重演?</vt:lpstr>
      <vt:lpstr>動機</vt:lpstr>
      <vt:lpstr>動機</vt:lpstr>
      <vt:lpstr>矽谷銀行倒閉</vt:lpstr>
      <vt:lpstr>2008年金融海嘯</vt:lpstr>
      <vt:lpstr>2008年金融海嘯</vt:lpstr>
      <vt:lpstr>2008年金融海嘯</vt:lpstr>
      <vt:lpstr>小結</vt:lpstr>
      <vt:lpstr>圖表說明</vt:lpstr>
      <vt:lpstr>2008年金融海嘯</vt:lpstr>
      <vt:lpstr>PowerPoint 簡報</vt:lpstr>
      <vt:lpstr>影響房價因素? </vt:lpstr>
      <vt:lpstr>PowerPoint 簡報</vt:lpstr>
      <vt:lpstr>PowerPoint 簡報</vt:lpstr>
      <vt:lpstr>PowerPoint 簡報</vt:lpstr>
      <vt:lpstr>PowerPoint 簡報</vt:lpstr>
      <vt:lpstr>PowerPoint 簡報</vt:lpstr>
      <vt:lpstr>PowerPoint 簡報</vt:lpstr>
      <vt:lpstr>貸款負擔率</vt:lpstr>
      <vt:lpstr>PowerPoint 簡報</vt:lpstr>
      <vt:lpstr>PowerPoint 簡報</vt:lpstr>
      <vt:lpstr>小結</vt:lpstr>
      <vt:lpstr>問題&amp;解決</vt:lpstr>
      <vt:lpstr>問題</vt:lpstr>
      <vt:lpstr>解決</vt:lpstr>
      <vt:lpstr>問題</vt:lpstr>
      <vt:lpstr>問題</vt:lpstr>
      <vt:lpstr>解決</vt:lpstr>
      <vt:lpstr>結論</vt:lpstr>
      <vt:lpstr>結論</vt:lpstr>
      <vt:lpstr>05</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Business Plan</dc:title>
  <dc:creator>Owner</dc:creator>
  <cp:lastModifiedBy>Owner</cp:lastModifiedBy>
  <cp:revision>85</cp:revision>
  <dcterms:modified xsi:type="dcterms:W3CDTF">2023-05-09T09:36:07Z</dcterms:modified>
</cp:coreProperties>
</file>